
<file path=[Content_Types].xml><?xml version="1.0" encoding="utf-8"?>
<Types xmlns="http://schemas.openxmlformats.org/package/2006/content-types">
  <Default Extension="xml" ContentType="application/xml"/>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4" r:id="rId1"/>
  </p:sldMasterIdLst>
  <p:notesMasterIdLst>
    <p:notesMasterId r:id="rId8"/>
  </p:notesMasterIdLst>
  <p:sldIdLst>
    <p:sldId id="256" r:id="rId2"/>
    <p:sldId id="258" r:id="rId3"/>
    <p:sldId id="259" r:id="rId4"/>
    <p:sldId id="261" r:id="rId5"/>
    <p:sldId id="262" r:id="rId6"/>
    <p:sldId id="263" r:id="rId7"/>
  </p:sldIdLst>
  <p:sldSz cx="7772400" cy="10058400"/>
  <p:notesSz cx="6858000" cy="9144000"/>
  <p:defaultTextStyle>
    <a:defPPr>
      <a:defRPr lang="en-US"/>
    </a:defPPr>
    <a:lvl1pPr marL="0" algn="l" defTabSz="573054" rtl="0" eaLnBrk="1" latinLnBrk="0" hangingPunct="1">
      <a:defRPr sz="1128" kern="1200">
        <a:solidFill>
          <a:schemeClr val="tx1"/>
        </a:solidFill>
        <a:latin typeface="+mn-lt"/>
        <a:ea typeface="+mn-ea"/>
        <a:cs typeface="+mn-cs"/>
      </a:defRPr>
    </a:lvl1pPr>
    <a:lvl2pPr marL="286527" algn="l" defTabSz="573054" rtl="0" eaLnBrk="1" latinLnBrk="0" hangingPunct="1">
      <a:defRPr sz="1128" kern="1200">
        <a:solidFill>
          <a:schemeClr val="tx1"/>
        </a:solidFill>
        <a:latin typeface="+mn-lt"/>
        <a:ea typeface="+mn-ea"/>
        <a:cs typeface="+mn-cs"/>
      </a:defRPr>
    </a:lvl2pPr>
    <a:lvl3pPr marL="573054" algn="l" defTabSz="573054" rtl="0" eaLnBrk="1" latinLnBrk="0" hangingPunct="1">
      <a:defRPr sz="1128" kern="1200">
        <a:solidFill>
          <a:schemeClr val="tx1"/>
        </a:solidFill>
        <a:latin typeface="+mn-lt"/>
        <a:ea typeface="+mn-ea"/>
        <a:cs typeface="+mn-cs"/>
      </a:defRPr>
    </a:lvl3pPr>
    <a:lvl4pPr marL="859582" algn="l" defTabSz="573054" rtl="0" eaLnBrk="1" latinLnBrk="0" hangingPunct="1">
      <a:defRPr sz="1128" kern="1200">
        <a:solidFill>
          <a:schemeClr val="tx1"/>
        </a:solidFill>
        <a:latin typeface="+mn-lt"/>
        <a:ea typeface="+mn-ea"/>
        <a:cs typeface="+mn-cs"/>
      </a:defRPr>
    </a:lvl4pPr>
    <a:lvl5pPr marL="1146109" algn="l" defTabSz="573054" rtl="0" eaLnBrk="1" latinLnBrk="0" hangingPunct="1">
      <a:defRPr sz="1128" kern="1200">
        <a:solidFill>
          <a:schemeClr val="tx1"/>
        </a:solidFill>
        <a:latin typeface="+mn-lt"/>
        <a:ea typeface="+mn-ea"/>
        <a:cs typeface="+mn-cs"/>
      </a:defRPr>
    </a:lvl5pPr>
    <a:lvl6pPr marL="1432636" algn="l" defTabSz="573054" rtl="0" eaLnBrk="1" latinLnBrk="0" hangingPunct="1">
      <a:defRPr sz="1128" kern="1200">
        <a:solidFill>
          <a:schemeClr val="tx1"/>
        </a:solidFill>
        <a:latin typeface="+mn-lt"/>
        <a:ea typeface="+mn-ea"/>
        <a:cs typeface="+mn-cs"/>
      </a:defRPr>
    </a:lvl6pPr>
    <a:lvl7pPr marL="1719163" algn="l" defTabSz="573054" rtl="0" eaLnBrk="1" latinLnBrk="0" hangingPunct="1">
      <a:defRPr sz="1128" kern="1200">
        <a:solidFill>
          <a:schemeClr val="tx1"/>
        </a:solidFill>
        <a:latin typeface="+mn-lt"/>
        <a:ea typeface="+mn-ea"/>
        <a:cs typeface="+mn-cs"/>
      </a:defRPr>
    </a:lvl7pPr>
    <a:lvl8pPr marL="2005691" algn="l" defTabSz="573054" rtl="0" eaLnBrk="1" latinLnBrk="0" hangingPunct="1">
      <a:defRPr sz="1128" kern="1200">
        <a:solidFill>
          <a:schemeClr val="tx1"/>
        </a:solidFill>
        <a:latin typeface="+mn-lt"/>
        <a:ea typeface="+mn-ea"/>
        <a:cs typeface="+mn-cs"/>
      </a:defRPr>
    </a:lvl8pPr>
    <a:lvl9pPr marL="2292218" algn="l" defTabSz="573054" rtl="0" eaLnBrk="1" latinLnBrk="0" hangingPunct="1">
      <a:defRPr sz="1128"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B9BD5"/>
    <a:srgbClr val="69B4FA"/>
    <a:srgbClr val="61AAF3"/>
    <a:srgbClr val="63AEF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5854"/>
    <p:restoredTop sz="94321"/>
  </p:normalViewPr>
  <p:slideViewPr>
    <p:cSldViewPr snapToGrid="0" snapToObjects="1">
      <p:cViewPr>
        <p:scale>
          <a:sx n="170" d="100"/>
          <a:sy n="170" d="100"/>
        </p:scale>
        <p:origin x="1256" y="-51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 Type="http://schemas.openxmlformats.org/officeDocument/2006/relationships/theme" Target="theme/theme1.xml"/><Relationship Id="rId12"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notesMaster" Target="notesMasters/notesMaster1.xml"/><Relationship Id="rId9" Type="http://schemas.openxmlformats.org/officeDocument/2006/relationships/presProps" Target="presProps.xml"/><Relationship Id="rId1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ADF9556-B918-9E42-8F2E-3E84BE591001}" type="datetimeFigureOut">
              <a:rPr lang="en-US" smtClean="0"/>
              <a:t>5/26/16</a:t>
            </a:fld>
            <a:endParaRPr lang="en-US"/>
          </a:p>
        </p:txBody>
      </p:sp>
      <p:sp>
        <p:nvSpPr>
          <p:cNvPr id="4" name="Slide Image Placeholder 3"/>
          <p:cNvSpPr>
            <a:spLocks noGrp="1" noRot="1" noChangeAspect="1"/>
          </p:cNvSpPr>
          <p:nvPr>
            <p:ph type="sldImg" idx="2"/>
          </p:nvPr>
        </p:nvSpPr>
        <p:spPr>
          <a:xfrm>
            <a:off x="2236788" y="1143000"/>
            <a:ext cx="238442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8107917-082D-E948-B7A0-8C0CEAE496A3}" type="slidenum">
              <a:rPr lang="en-US" smtClean="0"/>
              <a:t>‹#›</a:t>
            </a:fld>
            <a:endParaRPr lang="en-US"/>
          </a:p>
        </p:txBody>
      </p:sp>
    </p:spTree>
    <p:extLst>
      <p:ext uri="{BB962C8B-B14F-4D97-AF65-F5344CB8AC3E}">
        <p14:creationId xmlns:p14="http://schemas.microsoft.com/office/powerpoint/2010/main" val="272064050"/>
      </p:ext>
    </p:extLst>
  </p:cSld>
  <p:clrMap bg1="lt1" tx1="dk1" bg2="lt2" tx2="dk2" accent1="accent1" accent2="accent2" accent3="accent3" accent4="accent4" accent5="accent5" accent6="accent6" hlink="hlink" folHlink="folHlink"/>
  <p:notesStyle>
    <a:lvl1pPr marL="0" algn="l" defTabSz="573054" rtl="0" eaLnBrk="1" latinLnBrk="0" hangingPunct="1">
      <a:defRPr sz="752" kern="1200">
        <a:solidFill>
          <a:schemeClr val="tx1"/>
        </a:solidFill>
        <a:latin typeface="+mn-lt"/>
        <a:ea typeface="+mn-ea"/>
        <a:cs typeface="+mn-cs"/>
      </a:defRPr>
    </a:lvl1pPr>
    <a:lvl2pPr marL="286527" algn="l" defTabSz="573054" rtl="0" eaLnBrk="1" latinLnBrk="0" hangingPunct="1">
      <a:defRPr sz="752" kern="1200">
        <a:solidFill>
          <a:schemeClr val="tx1"/>
        </a:solidFill>
        <a:latin typeface="+mn-lt"/>
        <a:ea typeface="+mn-ea"/>
        <a:cs typeface="+mn-cs"/>
      </a:defRPr>
    </a:lvl2pPr>
    <a:lvl3pPr marL="573054" algn="l" defTabSz="573054" rtl="0" eaLnBrk="1" latinLnBrk="0" hangingPunct="1">
      <a:defRPr sz="752" kern="1200">
        <a:solidFill>
          <a:schemeClr val="tx1"/>
        </a:solidFill>
        <a:latin typeface="+mn-lt"/>
        <a:ea typeface="+mn-ea"/>
        <a:cs typeface="+mn-cs"/>
      </a:defRPr>
    </a:lvl3pPr>
    <a:lvl4pPr marL="859582" algn="l" defTabSz="573054" rtl="0" eaLnBrk="1" latinLnBrk="0" hangingPunct="1">
      <a:defRPr sz="752" kern="1200">
        <a:solidFill>
          <a:schemeClr val="tx1"/>
        </a:solidFill>
        <a:latin typeface="+mn-lt"/>
        <a:ea typeface="+mn-ea"/>
        <a:cs typeface="+mn-cs"/>
      </a:defRPr>
    </a:lvl4pPr>
    <a:lvl5pPr marL="1146109" algn="l" defTabSz="573054" rtl="0" eaLnBrk="1" latinLnBrk="0" hangingPunct="1">
      <a:defRPr sz="752" kern="1200">
        <a:solidFill>
          <a:schemeClr val="tx1"/>
        </a:solidFill>
        <a:latin typeface="+mn-lt"/>
        <a:ea typeface="+mn-ea"/>
        <a:cs typeface="+mn-cs"/>
      </a:defRPr>
    </a:lvl5pPr>
    <a:lvl6pPr marL="1432636" algn="l" defTabSz="573054" rtl="0" eaLnBrk="1" latinLnBrk="0" hangingPunct="1">
      <a:defRPr sz="752" kern="1200">
        <a:solidFill>
          <a:schemeClr val="tx1"/>
        </a:solidFill>
        <a:latin typeface="+mn-lt"/>
        <a:ea typeface="+mn-ea"/>
        <a:cs typeface="+mn-cs"/>
      </a:defRPr>
    </a:lvl6pPr>
    <a:lvl7pPr marL="1719163" algn="l" defTabSz="573054" rtl="0" eaLnBrk="1" latinLnBrk="0" hangingPunct="1">
      <a:defRPr sz="752" kern="1200">
        <a:solidFill>
          <a:schemeClr val="tx1"/>
        </a:solidFill>
        <a:latin typeface="+mn-lt"/>
        <a:ea typeface="+mn-ea"/>
        <a:cs typeface="+mn-cs"/>
      </a:defRPr>
    </a:lvl7pPr>
    <a:lvl8pPr marL="2005691" algn="l" defTabSz="573054" rtl="0" eaLnBrk="1" latinLnBrk="0" hangingPunct="1">
      <a:defRPr sz="752" kern="1200">
        <a:solidFill>
          <a:schemeClr val="tx1"/>
        </a:solidFill>
        <a:latin typeface="+mn-lt"/>
        <a:ea typeface="+mn-ea"/>
        <a:cs typeface="+mn-cs"/>
      </a:defRPr>
    </a:lvl8pPr>
    <a:lvl9pPr marL="2292218" algn="l" defTabSz="573054" rtl="0" eaLnBrk="1" latinLnBrk="0" hangingPunct="1">
      <a:defRPr sz="752"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8107917-082D-E948-B7A0-8C0CEAE496A3}" type="slidenum">
              <a:rPr lang="en-US" smtClean="0"/>
              <a:t>1</a:t>
            </a:fld>
            <a:endParaRPr lang="en-US"/>
          </a:p>
        </p:txBody>
      </p:sp>
    </p:spTree>
    <p:extLst>
      <p:ext uri="{BB962C8B-B14F-4D97-AF65-F5344CB8AC3E}">
        <p14:creationId xmlns:p14="http://schemas.microsoft.com/office/powerpoint/2010/main" val="297027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8107917-082D-E948-B7A0-8C0CEAE496A3}" type="slidenum">
              <a:rPr lang="en-US" smtClean="0"/>
              <a:t>3</a:t>
            </a:fld>
            <a:endParaRPr lang="en-US"/>
          </a:p>
        </p:txBody>
      </p:sp>
    </p:spTree>
    <p:extLst>
      <p:ext uri="{BB962C8B-B14F-4D97-AF65-F5344CB8AC3E}">
        <p14:creationId xmlns:p14="http://schemas.microsoft.com/office/powerpoint/2010/main" val="15340928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8107917-082D-E948-B7A0-8C0CEAE496A3}" type="slidenum">
              <a:rPr lang="en-US" smtClean="0"/>
              <a:t>5</a:t>
            </a:fld>
            <a:endParaRPr lang="en-US"/>
          </a:p>
        </p:txBody>
      </p:sp>
    </p:spTree>
    <p:extLst>
      <p:ext uri="{BB962C8B-B14F-4D97-AF65-F5344CB8AC3E}">
        <p14:creationId xmlns:p14="http://schemas.microsoft.com/office/powerpoint/2010/main" val="19419348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8107917-082D-E948-B7A0-8C0CEAE496A3}" type="slidenum">
              <a:rPr lang="en-US" smtClean="0"/>
              <a:t>6</a:t>
            </a:fld>
            <a:endParaRPr lang="en-US"/>
          </a:p>
        </p:txBody>
      </p:sp>
    </p:spTree>
    <p:extLst>
      <p:ext uri="{BB962C8B-B14F-4D97-AF65-F5344CB8AC3E}">
        <p14:creationId xmlns:p14="http://schemas.microsoft.com/office/powerpoint/2010/main" val="4578447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82930" y="1646133"/>
            <a:ext cx="6606540" cy="3501813"/>
          </a:xfrm>
        </p:spPr>
        <p:txBody>
          <a:bodyPr anchor="b"/>
          <a:lstStyle>
            <a:lvl1pPr algn="ctr">
              <a:defRPr sz="5100"/>
            </a:lvl1pPr>
          </a:lstStyle>
          <a:p>
            <a:r>
              <a:rPr lang="en-US" smtClean="0"/>
              <a:t>Click to edit Master title style</a:t>
            </a:r>
            <a:endParaRPr lang="en-US" dirty="0"/>
          </a:p>
        </p:txBody>
      </p:sp>
      <p:sp>
        <p:nvSpPr>
          <p:cNvPr id="3" name="Subtitle 2"/>
          <p:cNvSpPr>
            <a:spLocks noGrp="1"/>
          </p:cNvSpPr>
          <p:nvPr>
            <p:ph type="subTitle" idx="1"/>
          </p:nvPr>
        </p:nvSpPr>
        <p:spPr>
          <a:xfrm>
            <a:off x="971550" y="5282989"/>
            <a:ext cx="5829300" cy="2428451"/>
          </a:xfrm>
        </p:spPr>
        <p:txBody>
          <a:bodyPr/>
          <a:lstStyle>
            <a:lvl1pPr marL="0" indent="0" algn="ctr">
              <a:buNone/>
              <a:defRPr sz="2040"/>
            </a:lvl1pPr>
            <a:lvl2pPr marL="388620" indent="0" algn="ctr">
              <a:buNone/>
              <a:defRPr sz="1700"/>
            </a:lvl2pPr>
            <a:lvl3pPr marL="777240" indent="0" algn="ctr">
              <a:buNone/>
              <a:defRPr sz="1530"/>
            </a:lvl3pPr>
            <a:lvl4pPr marL="1165860" indent="0" algn="ctr">
              <a:buNone/>
              <a:defRPr sz="1360"/>
            </a:lvl4pPr>
            <a:lvl5pPr marL="1554480" indent="0" algn="ctr">
              <a:buNone/>
              <a:defRPr sz="1360"/>
            </a:lvl5pPr>
            <a:lvl6pPr marL="1943100" indent="0" algn="ctr">
              <a:buNone/>
              <a:defRPr sz="1360"/>
            </a:lvl6pPr>
            <a:lvl7pPr marL="2331720" indent="0" algn="ctr">
              <a:buNone/>
              <a:defRPr sz="1360"/>
            </a:lvl7pPr>
            <a:lvl8pPr marL="2720340" indent="0" algn="ctr">
              <a:buNone/>
              <a:defRPr sz="1360"/>
            </a:lvl8pPr>
            <a:lvl9pPr marL="3108960" indent="0" algn="ctr">
              <a:buNone/>
              <a:defRPr sz="136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3A0306FD-E13B-C045-8790-F6109C384C96}" type="datetime1">
              <a:rPr lang="en-US" smtClean="0"/>
              <a:t>5/26/16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D17D716-ABF0-F24B-B35D-31D59C670D3B}" type="slidenum">
              <a:rPr lang="en-US" smtClean="0"/>
              <a:t>‹#›</a:t>
            </a:fld>
            <a:endParaRPr lang="en-US"/>
          </a:p>
        </p:txBody>
      </p:sp>
    </p:spTree>
    <p:extLst>
      <p:ext uri="{BB962C8B-B14F-4D97-AF65-F5344CB8AC3E}">
        <p14:creationId xmlns:p14="http://schemas.microsoft.com/office/powerpoint/2010/main" val="11756388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BC800A7-BF4F-9843-9780-CBFC639C633A}" type="datetime1">
              <a:rPr lang="en-US" smtClean="0"/>
              <a:t>5/26/16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D17D716-ABF0-F24B-B35D-31D59C670D3B}" type="slidenum">
              <a:rPr lang="en-US" smtClean="0"/>
              <a:t>‹#›</a:t>
            </a:fld>
            <a:endParaRPr lang="en-US"/>
          </a:p>
        </p:txBody>
      </p:sp>
    </p:spTree>
    <p:extLst>
      <p:ext uri="{BB962C8B-B14F-4D97-AF65-F5344CB8AC3E}">
        <p14:creationId xmlns:p14="http://schemas.microsoft.com/office/powerpoint/2010/main" val="4188275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562124" y="535517"/>
            <a:ext cx="1675924" cy="8524029"/>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534353" y="535517"/>
            <a:ext cx="4930616" cy="8524029"/>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CE06626-DE0E-3A48-A22D-8197E925D610}" type="datetime1">
              <a:rPr lang="en-US" smtClean="0"/>
              <a:t>5/26/16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D17D716-ABF0-F24B-B35D-31D59C670D3B}" type="slidenum">
              <a:rPr lang="en-US" smtClean="0"/>
              <a:t>‹#›</a:t>
            </a:fld>
            <a:endParaRPr lang="en-US"/>
          </a:p>
        </p:txBody>
      </p:sp>
    </p:spTree>
    <p:extLst>
      <p:ext uri="{BB962C8B-B14F-4D97-AF65-F5344CB8AC3E}">
        <p14:creationId xmlns:p14="http://schemas.microsoft.com/office/powerpoint/2010/main" val="19312930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A2ACCCAC-6CF9-274B-9681-0E525464721E}" type="datetime1">
              <a:rPr lang="en-US" smtClean="0"/>
              <a:t>5/26/16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D17D716-ABF0-F24B-B35D-31D59C670D3B}" type="slidenum">
              <a:rPr lang="en-US" smtClean="0"/>
              <a:t>‹#›</a:t>
            </a:fld>
            <a:endParaRPr lang="en-US"/>
          </a:p>
        </p:txBody>
      </p:sp>
    </p:spTree>
    <p:extLst>
      <p:ext uri="{BB962C8B-B14F-4D97-AF65-F5344CB8AC3E}">
        <p14:creationId xmlns:p14="http://schemas.microsoft.com/office/powerpoint/2010/main" val="21119272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30305" y="2507618"/>
            <a:ext cx="6703695" cy="4184014"/>
          </a:xfrm>
        </p:spPr>
        <p:txBody>
          <a:bodyPr anchor="b"/>
          <a:lstStyle>
            <a:lvl1pPr>
              <a:defRPr sz="5100"/>
            </a:lvl1pPr>
          </a:lstStyle>
          <a:p>
            <a:r>
              <a:rPr lang="en-US" smtClean="0"/>
              <a:t>Click to edit Master title style</a:t>
            </a:r>
            <a:endParaRPr lang="en-US" dirty="0"/>
          </a:p>
        </p:txBody>
      </p:sp>
      <p:sp>
        <p:nvSpPr>
          <p:cNvPr id="3" name="Text Placeholder 2"/>
          <p:cNvSpPr>
            <a:spLocks noGrp="1"/>
          </p:cNvSpPr>
          <p:nvPr>
            <p:ph type="body" idx="1"/>
          </p:nvPr>
        </p:nvSpPr>
        <p:spPr>
          <a:xfrm>
            <a:off x="530305" y="6731215"/>
            <a:ext cx="6703695" cy="2200274"/>
          </a:xfrm>
        </p:spPr>
        <p:txBody>
          <a:bodyPr/>
          <a:lstStyle>
            <a:lvl1pPr marL="0" indent="0">
              <a:buNone/>
              <a:defRPr sz="2040">
                <a:solidFill>
                  <a:schemeClr val="tx1"/>
                </a:solidFill>
              </a:defRPr>
            </a:lvl1pPr>
            <a:lvl2pPr marL="388620" indent="0">
              <a:buNone/>
              <a:defRPr sz="1700">
                <a:solidFill>
                  <a:schemeClr val="tx1">
                    <a:tint val="75000"/>
                  </a:schemeClr>
                </a:solidFill>
              </a:defRPr>
            </a:lvl2pPr>
            <a:lvl3pPr marL="777240" indent="0">
              <a:buNone/>
              <a:defRPr sz="1530">
                <a:solidFill>
                  <a:schemeClr val="tx1">
                    <a:tint val="75000"/>
                  </a:schemeClr>
                </a:solidFill>
              </a:defRPr>
            </a:lvl3pPr>
            <a:lvl4pPr marL="1165860" indent="0">
              <a:buNone/>
              <a:defRPr sz="1360">
                <a:solidFill>
                  <a:schemeClr val="tx1">
                    <a:tint val="75000"/>
                  </a:schemeClr>
                </a:solidFill>
              </a:defRPr>
            </a:lvl4pPr>
            <a:lvl5pPr marL="1554480" indent="0">
              <a:buNone/>
              <a:defRPr sz="1360">
                <a:solidFill>
                  <a:schemeClr val="tx1">
                    <a:tint val="75000"/>
                  </a:schemeClr>
                </a:solidFill>
              </a:defRPr>
            </a:lvl5pPr>
            <a:lvl6pPr marL="1943100" indent="0">
              <a:buNone/>
              <a:defRPr sz="1360">
                <a:solidFill>
                  <a:schemeClr val="tx1">
                    <a:tint val="75000"/>
                  </a:schemeClr>
                </a:solidFill>
              </a:defRPr>
            </a:lvl6pPr>
            <a:lvl7pPr marL="2331720" indent="0">
              <a:buNone/>
              <a:defRPr sz="1360">
                <a:solidFill>
                  <a:schemeClr val="tx1">
                    <a:tint val="75000"/>
                  </a:schemeClr>
                </a:solidFill>
              </a:defRPr>
            </a:lvl7pPr>
            <a:lvl8pPr marL="2720340" indent="0">
              <a:buNone/>
              <a:defRPr sz="1360">
                <a:solidFill>
                  <a:schemeClr val="tx1">
                    <a:tint val="75000"/>
                  </a:schemeClr>
                </a:solidFill>
              </a:defRPr>
            </a:lvl8pPr>
            <a:lvl9pPr marL="3108960" indent="0">
              <a:buNone/>
              <a:defRPr sz="136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1A15FBB-A8CC-CC48-BFA2-A6C349F4375B}" type="datetime1">
              <a:rPr lang="en-US" smtClean="0"/>
              <a:t>5/26/16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D17D716-ABF0-F24B-B35D-31D59C670D3B}" type="slidenum">
              <a:rPr lang="en-US" smtClean="0"/>
              <a:t>‹#›</a:t>
            </a:fld>
            <a:endParaRPr lang="en-US"/>
          </a:p>
        </p:txBody>
      </p:sp>
    </p:spTree>
    <p:extLst>
      <p:ext uri="{BB962C8B-B14F-4D97-AF65-F5344CB8AC3E}">
        <p14:creationId xmlns:p14="http://schemas.microsoft.com/office/powerpoint/2010/main" val="15519092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534353" y="2677584"/>
            <a:ext cx="3303270" cy="638196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3934778" y="2677584"/>
            <a:ext cx="3303270" cy="638196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7AD724B7-C62F-364C-8E5B-5BB4150B5E42}" type="datetime1">
              <a:rPr lang="en-US" smtClean="0"/>
              <a:t>5/26/16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D17D716-ABF0-F24B-B35D-31D59C670D3B}" type="slidenum">
              <a:rPr lang="en-US" smtClean="0"/>
              <a:t>‹#›</a:t>
            </a:fld>
            <a:endParaRPr lang="en-US"/>
          </a:p>
        </p:txBody>
      </p:sp>
    </p:spTree>
    <p:extLst>
      <p:ext uri="{BB962C8B-B14F-4D97-AF65-F5344CB8AC3E}">
        <p14:creationId xmlns:p14="http://schemas.microsoft.com/office/powerpoint/2010/main" val="17502753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35365" y="535519"/>
            <a:ext cx="6703695" cy="1944159"/>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535366" y="2465706"/>
            <a:ext cx="3288089" cy="1208404"/>
          </a:xfrm>
        </p:spPr>
        <p:txBody>
          <a:bodyPr anchor="b"/>
          <a:lstStyle>
            <a:lvl1pPr marL="0" indent="0">
              <a:buNone/>
              <a:defRPr sz="2040" b="1"/>
            </a:lvl1pPr>
            <a:lvl2pPr marL="388620" indent="0">
              <a:buNone/>
              <a:defRPr sz="1700" b="1"/>
            </a:lvl2pPr>
            <a:lvl3pPr marL="777240" indent="0">
              <a:buNone/>
              <a:defRPr sz="1530" b="1"/>
            </a:lvl3pPr>
            <a:lvl4pPr marL="1165860" indent="0">
              <a:buNone/>
              <a:defRPr sz="1360" b="1"/>
            </a:lvl4pPr>
            <a:lvl5pPr marL="1554480" indent="0">
              <a:buNone/>
              <a:defRPr sz="1360" b="1"/>
            </a:lvl5pPr>
            <a:lvl6pPr marL="1943100" indent="0">
              <a:buNone/>
              <a:defRPr sz="1360" b="1"/>
            </a:lvl6pPr>
            <a:lvl7pPr marL="2331720" indent="0">
              <a:buNone/>
              <a:defRPr sz="1360" b="1"/>
            </a:lvl7pPr>
            <a:lvl8pPr marL="2720340" indent="0">
              <a:buNone/>
              <a:defRPr sz="1360" b="1"/>
            </a:lvl8pPr>
            <a:lvl9pPr marL="3108960" indent="0">
              <a:buNone/>
              <a:defRPr sz="1360" b="1"/>
            </a:lvl9pPr>
          </a:lstStyle>
          <a:p>
            <a:pPr lvl="0"/>
            <a:r>
              <a:rPr lang="en-US" smtClean="0"/>
              <a:t>Click to edit Master text styles</a:t>
            </a:r>
          </a:p>
        </p:txBody>
      </p:sp>
      <p:sp>
        <p:nvSpPr>
          <p:cNvPr id="4" name="Content Placeholder 3"/>
          <p:cNvSpPr>
            <a:spLocks noGrp="1"/>
          </p:cNvSpPr>
          <p:nvPr>
            <p:ph sz="half" idx="2"/>
          </p:nvPr>
        </p:nvSpPr>
        <p:spPr>
          <a:xfrm>
            <a:off x="535366" y="3674110"/>
            <a:ext cx="3288089" cy="540406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3934778" y="2465706"/>
            <a:ext cx="3304282" cy="1208404"/>
          </a:xfrm>
        </p:spPr>
        <p:txBody>
          <a:bodyPr anchor="b"/>
          <a:lstStyle>
            <a:lvl1pPr marL="0" indent="0">
              <a:buNone/>
              <a:defRPr sz="2040" b="1"/>
            </a:lvl1pPr>
            <a:lvl2pPr marL="388620" indent="0">
              <a:buNone/>
              <a:defRPr sz="1700" b="1"/>
            </a:lvl2pPr>
            <a:lvl3pPr marL="777240" indent="0">
              <a:buNone/>
              <a:defRPr sz="1530" b="1"/>
            </a:lvl3pPr>
            <a:lvl4pPr marL="1165860" indent="0">
              <a:buNone/>
              <a:defRPr sz="1360" b="1"/>
            </a:lvl4pPr>
            <a:lvl5pPr marL="1554480" indent="0">
              <a:buNone/>
              <a:defRPr sz="1360" b="1"/>
            </a:lvl5pPr>
            <a:lvl6pPr marL="1943100" indent="0">
              <a:buNone/>
              <a:defRPr sz="1360" b="1"/>
            </a:lvl6pPr>
            <a:lvl7pPr marL="2331720" indent="0">
              <a:buNone/>
              <a:defRPr sz="1360" b="1"/>
            </a:lvl7pPr>
            <a:lvl8pPr marL="2720340" indent="0">
              <a:buNone/>
              <a:defRPr sz="1360" b="1"/>
            </a:lvl8pPr>
            <a:lvl9pPr marL="3108960" indent="0">
              <a:buNone/>
              <a:defRPr sz="1360" b="1"/>
            </a:lvl9pPr>
          </a:lstStyle>
          <a:p>
            <a:pPr lvl="0"/>
            <a:r>
              <a:rPr lang="en-US" smtClean="0"/>
              <a:t>Click to edit Master text styles</a:t>
            </a:r>
          </a:p>
        </p:txBody>
      </p:sp>
      <p:sp>
        <p:nvSpPr>
          <p:cNvPr id="6" name="Content Placeholder 5"/>
          <p:cNvSpPr>
            <a:spLocks noGrp="1"/>
          </p:cNvSpPr>
          <p:nvPr>
            <p:ph sz="quarter" idx="4"/>
          </p:nvPr>
        </p:nvSpPr>
        <p:spPr>
          <a:xfrm>
            <a:off x="3934778" y="3674110"/>
            <a:ext cx="3304282" cy="540406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B77FD0D-F512-4044-9E96-EFA0E29639E8}" type="datetime1">
              <a:rPr lang="en-US" smtClean="0"/>
              <a:t>5/26/16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D17D716-ABF0-F24B-B35D-31D59C670D3B}" type="slidenum">
              <a:rPr lang="en-US" smtClean="0"/>
              <a:t>‹#›</a:t>
            </a:fld>
            <a:endParaRPr lang="en-US"/>
          </a:p>
        </p:txBody>
      </p:sp>
    </p:spTree>
    <p:extLst>
      <p:ext uri="{BB962C8B-B14F-4D97-AF65-F5344CB8AC3E}">
        <p14:creationId xmlns:p14="http://schemas.microsoft.com/office/powerpoint/2010/main" val="6460209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5016AD5C-99AC-1845-A20A-4F37DE054858}" type="datetime1">
              <a:rPr lang="en-US" smtClean="0"/>
              <a:t>5/26/16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D17D716-ABF0-F24B-B35D-31D59C670D3B}" type="slidenum">
              <a:rPr lang="en-US" smtClean="0"/>
              <a:t>‹#›</a:t>
            </a:fld>
            <a:endParaRPr lang="en-US"/>
          </a:p>
        </p:txBody>
      </p:sp>
    </p:spTree>
    <p:extLst>
      <p:ext uri="{BB962C8B-B14F-4D97-AF65-F5344CB8AC3E}">
        <p14:creationId xmlns:p14="http://schemas.microsoft.com/office/powerpoint/2010/main" val="21436828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5201C9B-6530-8846-9383-92AA0D94C799}" type="datetime1">
              <a:rPr lang="en-US" smtClean="0"/>
              <a:t>5/26/16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D17D716-ABF0-F24B-B35D-31D59C670D3B}" type="slidenum">
              <a:rPr lang="en-US" smtClean="0"/>
              <a:t>‹#›</a:t>
            </a:fld>
            <a:endParaRPr lang="en-US"/>
          </a:p>
        </p:txBody>
      </p:sp>
    </p:spTree>
    <p:extLst>
      <p:ext uri="{BB962C8B-B14F-4D97-AF65-F5344CB8AC3E}">
        <p14:creationId xmlns:p14="http://schemas.microsoft.com/office/powerpoint/2010/main" val="5440100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35365" y="670560"/>
            <a:ext cx="2506801" cy="2346960"/>
          </a:xfrm>
        </p:spPr>
        <p:txBody>
          <a:bodyPr anchor="b"/>
          <a:lstStyle>
            <a:lvl1pPr>
              <a:defRPr sz="2720"/>
            </a:lvl1pPr>
          </a:lstStyle>
          <a:p>
            <a:r>
              <a:rPr lang="en-US" smtClean="0"/>
              <a:t>Click to edit Master title style</a:t>
            </a:r>
            <a:endParaRPr lang="en-US" dirty="0"/>
          </a:p>
        </p:txBody>
      </p:sp>
      <p:sp>
        <p:nvSpPr>
          <p:cNvPr id="3" name="Content Placeholder 2"/>
          <p:cNvSpPr>
            <a:spLocks noGrp="1"/>
          </p:cNvSpPr>
          <p:nvPr>
            <p:ph idx="1"/>
          </p:nvPr>
        </p:nvSpPr>
        <p:spPr>
          <a:xfrm>
            <a:off x="3304282" y="1448226"/>
            <a:ext cx="3934778" cy="7147983"/>
          </a:xfrm>
        </p:spPr>
        <p:txBody>
          <a:bodyPr/>
          <a:lstStyle>
            <a:lvl1pPr>
              <a:defRPr sz="2720"/>
            </a:lvl1pPr>
            <a:lvl2pPr>
              <a:defRPr sz="2380"/>
            </a:lvl2pPr>
            <a:lvl3pPr>
              <a:defRPr sz="2040"/>
            </a:lvl3pPr>
            <a:lvl4pPr>
              <a:defRPr sz="1700"/>
            </a:lvl4pPr>
            <a:lvl5pPr>
              <a:defRPr sz="17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535365" y="3017520"/>
            <a:ext cx="2506801" cy="5590329"/>
          </a:xfrm>
        </p:spPr>
        <p:txBody>
          <a:bodyPr/>
          <a:lstStyle>
            <a:lvl1pPr marL="0" indent="0">
              <a:buNone/>
              <a:defRPr sz="1360"/>
            </a:lvl1pPr>
            <a:lvl2pPr marL="388620" indent="0">
              <a:buNone/>
              <a:defRPr sz="1190"/>
            </a:lvl2pPr>
            <a:lvl3pPr marL="777240" indent="0">
              <a:buNone/>
              <a:defRPr sz="1020"/>
            </a:lvl3pPr>
            <a:lvl4pPr marL="1165860" indent="0">
              <a:buNone/>
              <a:defRPr sz="850"/>
            </a:lvl4pPr>
            <a:lvl5pPr marL="1554480" indent="0">
              <a:buNone/>
              <a:defRPr sz="850"/>
            </a:lvl5pPr>
            <a:lvl6pPr marL="1943100" indent="0">
              <a:buNone/>
              <a:defRPr sz="850"/>
            </a:lvl6pPr>
            <a:lvl7pPr marL="2331720" indent="0">
              <a:buNone/>
              <a:defRPr sz="850"/>
            </a:lvl7pPr>
            <a:lvl8pPr marL="2720340" indent="0">
              <a:buNone/>
              <a:defRPr sz="850"/>
            </a:lvl8pPr>
            <a:lvl9pPr marL="3108960" indent="0">
              <a:buNone/>
              <a:defRPr sz="85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88ED5BA-7BEF-E540-907B-EE64C19CAC9D}" type="datetime1">
              <a:rPr lang="en-US" smtClean="0"/>
              <a:t>5/26/16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D17D716-ABF0-F24B-B35D-31D59C670D3B}" type="slidenum">
              <a:rPr lang="en-US" smtClean="0"/>
              <a:t>‹#›</a:t>
            </a:fld>
            <a:endParaRPr lang="en-US"/>
          </a:p>
        </p:txBody>
      </p:sp>
    </p:spTree>
    <p:extLst>
      <p:ext uri="{BB962C8B-B14F-4D97-AF65-F5344CB8AC3E}">
        <p14:creationId xmlns:p14="http://schemas.microsoft.com/office/powerpoint/2010/main" val="13385376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35365" y="670560"/>
            <a:ext cx="2506801" cy="2346960"/>
          </a:xfrm>
        </p:spPr>
        <p:txBody>
          <a:bodyPr anchor="b"/>
          <a:lstStyle>
            <a:lvl1pPr>
              <a:defRPr sz="272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304282" y="1448226"/>
            <a:ext cx="3934778" cy="7147983"/>
          </a:xfrm>
        </p:spPr>
        <p:txBody>
          <a:bodyPr anchor="t"/>
          <a:lstStyle>
            <a:lvl1pPr marL="0" indent="0">
              <a:buNone/>
              <a:defRPr sz="2720"/>
            </a:lvl1pPr>
            <a:lvl2pPr marL="388620" indent="0">
              <a:buNone/>
              <a:defRPr sz="2380"/>
            </a:lvl2pPr>
            <a:lvl3pPr marL="777240" indent="0">
              <a:buNone/>
              <a:defRPr sz="2040"/>
            </a:lvl3pPr>
            <a:lvl4pPr marL="1165860" indent="0">
              <a:buNone/>
              <a:defRPr sz="1700"/>
            </a:lvl4pPr>
            <a:lvl5pPr marL="1554480" indent="0">
              <a:buNone/>
              <a:defRPr sz="1700"/>
            </a:lvl5pPr>
            <a:lvl6pPr marL="1943100" indent="0">
              <a:buNone/>
              <a:defRPr sz="1700"/>
            </a:lvl6pPr>
            <a:lvl7pPr marL="2331720" indent="0">
              <a:buNone/>
              <a:defRPr sz="1700"/>
            </a:lvl7pPr>
            <a:lvl8pPr marL="2720340" indent="0">
              <a:buNone/>
              <a:defRPr sz="1700"/>
            </a:lvl8pPr>
            <a:lvl9pPr marL="3108960" indent="0">
              <a:buNone/>
              <a:defRPr sz="17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535365" y="3017520"/>
            <a:ext cx="2506801" cy="5590329"/>
          </a:xfrm>
        </p:spPr>
        <p:txBody>
          <a:bodyPr/>
          <a:lstStyle>
            <a:lvl1pPr marL="0" indent="0">
              <a:buNone/>
              <a:defRPr sz="1360"/>
            </a:lvl1pPr>
            <a:lvl2pPr marL="388620" indent="0">
              <a:buNone/>
              <a:defRPr sz="1190"/>
            </a:lvl2pPr>
            <a:lvl3pPr marL="777240" indent="0">
              <a:buNone/>
              <a:defRPr sz="1020"/>
            </a:lvl3pPr>
            <a:lvl4pPr marL="1165860" indent="0">
              <a:buNone/>
              <a:defRPr sz="850"/>
            </a:lvl4pPr>
            <a:lvl5pPr marL="1554480" indent="0">
              <a:buNone/>
              <a:defRPr sz="850"/>
            </a:lvl5pPr>
            <a:lvl6pPr marL="1943100" indent="0">
              <a:buNone/>
              <a:defRPr sz="850"/>
            </a:lvl6pPr>
            <a:lvl7pPr marL="2331720" indent="0">
              <a:buNone/>
              <a:defRPr sz="850"/>
            </a:lvl7pPr>
            <a:lvl8pPr marL="2720340" indent="0">
              <a:buNone/>
              <a:defRPr sz="850"/>
            </a:lvl8pPr>
            <a:lvl9pPr marL="3108960" indent="0">
              <a:buNone/>
              <a:defRPr sz="85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3513F20-41ED-F848-9D97-6A5E858C4443}" type="datetime1">
              <a:rPr lang="en-US" smtClean="0"/>
              <a:t>5/26/16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D17D716-ABF0-F24B-B35D-31D59C670D3B}" type="slidenum">
              <a:rPr lang="en-US" smtClean="0"/>
              <a:t>‹#›</a:t>
            </a:fld>
            <a:endParaRPr lang="en-US"/>
          </a:p>
        </p:txBody>
      </p:sp>
    </p:spTree>
    <p:extLst>
      <p:ext uri="{BB962C8B-B14F-4D97-AF65-F5344CB8AC3E}">
        <p14:creationId xmlns:p14="http://schemas.microsoft.com/office/powerpoint/2010/main" val="1911383751"/>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100000">
              <a:schemeClr val="accent1">
                <a:lumMod val="20000"/>
                <a:lumOff val="80000"/>
              </a:schemeClr>
            </a:gs>
            <a:gs pos="98000">
              <a:schemeClr val="accent1">
                <a:lumMod val="20000"/>
                <a:lumOff val="80000"/>
              </a:schemeClr>
            </a:gs>
          </a:gsLst>
          <a:lin ang="2700000" scaled="1"/>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34353" y="535519"/>
            <a:ext cx="6703695" cy="1944159"/>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534353" y="2677584"/>
            <a:ext cx="6703695" cy="638196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534353" y="9322649"/>
            <a:ext cx="1748790" cy="535517"/>
          </a:xfrm>
          <a:prstGeom prst="rect">
            <a:avLst/>
          </a:prstGeom>
        </p:spPr>
        <p:txBody>
          <a:bodyPr vert="horz" lIns="91440" tIns="45720" rIns="91440" bIns="45720" rtlCol="0" anchor="ctr"/>
          <a:lstStyle>
            <a:lvl1pPr algn="l">
              <a:defRPr sz="1020">
                <a:solidFill>
                  <a:schemeClr val="tx1">
                    <a:tint val="75000"/>
                  </a:schemeClr>
                </a:solidFill>
              </a:defRPr>
            </a:lvl1pPr>
          </a:lstStyle>
          <a:p>
            <a:fld id="{BF1A8534-E894-3F4E-A3A4-E14746C4CDA9}" type="datetime1">
              <a:rPr lang="en-US" smtClean="0"/>
              <a:t>5/26/16</a:t>
            </a:fld>
            <a:endParaRPr lang="en-US"/>
          </a:p>
        </p:txBody>
      </p:sp>
      <p:sp>
        <p:nvSpPr>
          <p:cNvPr id="5" name="Footer Placeholder 4"/>
          <p:cNvSpPr>
            <a:spLocks noGrp="1"/>
          </p:cNvSpPr>
          <p:nvPr>
            <p:ph type="ftr" sz="quarter" idx="3"/>
          </p:nvPr>
        </p:nvSpPr>
        <p:spPr>
          <a:xfrm>
            <a:off x="2574608" y="9322649"/>
            <a:ext cx="2623185" cy="535517"/>
          </a:xfrm>
          <a:prstGeom prst="rect">
            <a:avLst/>
          </a:prstGeom>
        </p:spPr>
        <p:txBody>
          <a:bodyPr vert="horz" lIns="91440" tIns="45720" rIns="91440" bIns="45720" rtlCol="0" anchor="ctr"/>
          <a:lstStyle>
            <a:lvl1pPr algn="ctr">
              <a:defRPr sz="102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5489258" y="9322649"/>
            <a:ext cx="1748790" cy="535517"/>
          </a:xfrm>
          <a:prstGeom prst="rect">
            <a:avLst/>
          </a:prstGeom>
        </p:spPr>
        <p:txBody>
          <a:bodyPr vert="horz" lIns="91440" tIns="45720" rIns="91440" bIns="45720" rtlCol="0" anchor="ctr"/>
          <a:lstStyle>
            <a:lvl1pPr algn="r">
              <a:defRPr sz="1020">
                <a:solidFill>
                  <a:schemeClr val="tx1">
                    <a:tint val="75000"/>
                  </a:schemeClr>
                </a:solidFill>
              </a:defRPr>
            </a:lvl1pPr>
          </a:lstStyle>
          <a:p>
            <a:fld id="{9D17D716-ABF0-F24B-B35D-31D59C670D3B}" type="slidenum">
              <a:rPr lang="en-US" smtClean="0"/>
              <a:t>‹#›</a:t>
            </a:fld>
            <a:endParaRPr lang="en-US"/>
          </a:p>
        </p:txBody>
      </p:sp>
    </p:spTree>
    <p:extLst>
      <p:ext uri="{BB962C8B-B14F-4D97-AF65-F5344CB8AC3E}">
        <p14:creationId xmlns:p14="http://schemas.microsoft.com/office/powerpoint/2010/main" val="800185532"/>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hdr="0" ftr="0" dt="0"/>
  <p:txStyles>
    <p:titleStyle>
      <a:lvl1pPr algn="l" defTabSz="777240" rtl="0" eaLnBrk="1" latinLnBrk="0" hangingPunct="1">
        <a:lnSpc>
          <a:spcPct val="90000"/>
        </a:lnSpc>
        <a:spcBef>
          <a:spcPct val="0"/>
        </a:spcBef>
        <a:buNone/>
        <a:defRPr sz="3740" kern="1200">
          <a:solidFill>
            <a:schemeClr val="tx1"/>
          </a:solidFill>
          <a:latin typeface="+mj-lt"/>
          <a:ea typeface="+mj-ea"/>
          <a:cs typeface="+mj-cs"/>
        </a:defRPr>
      </a:lvl1pPr>
    </p:titleStyle>
    <p:bodyStyle>
      <a:lvl1pPr marL="194310" indent="-194310" algn="l" defTabSz="777240" rtl="0" eaLnBrk="1" latinLnBrk="0" hangingPunct="1">
        <a:lnSpc>
          <a:spcPct val="90000"/>
        </a:lnSpc>
        <a:spcBef>
          <a:spcPts val="850"/>
        </a:spcBef>
        <a:buFont typeface="Arial" panose="020B0604020202020204" pitchFamily="34" charset="0"/>
        <a:buChar char="•"/>
        <a:defRPr sz="2380" kern="1200">
          <a:solidFill>
            <a:schemeClr val="tx1"/>
          </a:solidFill>
          <a:latin typeface="+mn-lt"/>
          <a:ea typeface="+mn-ea"/>
          <a:cs typeface="+mn-cs"/>
        </a:defRPr>
      </a:lvl1pPr>
      <a:lvl2pPr marL="582930" indent="-194310" algn="l" defTabSz="777240" rtl="0" eaLnBrk="1" latinLnBrk="0" hangingPunct="1">
        <a:lnSpc>
          <a:spcPct val="90000"/>
        </a:lnSpc>
        <a:spcBef>
          <a:spcPts val="425"/>
        </a:spcBef>
        <a:buFont typeface="Arial" panose="020B0604020202020204" pitchFamily="34" charset="0"/>
        <a:buChar char="•"/>
        <a:defRPr sz="2040" kern="1200">
          <a:solidFill>
            <a:schemeClr val="tx1"/>
          </a:solidFill>
          <a:latin typeface="+mn-lt"/>
          <a:ea typeface="+mn-ea"/>
          <a:cs typeface="+mn-cs"/>
        </a:defRPr>
      </a:lvl2pPr>
      <a:lvl3pPr marL="971550" indent="-194310" algn="l" defTabSz="777240" rtl="0" eaLnBrk="1" latinLnBrk="0" hangingPunct="1">
        <a:lnSpc>
          <a:spcPct val="90000"/>
        </a:lnSpc>
        <a:spcBef>
          <a:spcPts val="425"/>
        </a:spcBef>
        <a:buFont typeface="Arial" panose="020B0604020202020204" pitchFamily="34" charset="0"/>
        <a:buChar char="•"/>
        <a:defRPr sz="1700" kern="1200">
          <a:solidFill>
            <a:schemeClr val="tx1"/>
          </a:solidFill>
          <a:latin typeface="+mn-lt"/>
          <a:ea typeface="+mn-ea"/>
          <a:cs typeface="+mn-cs"/>
        </a:defRPr>
      </a:lvl3pPr>
      <a:lvl4pPr marL="136017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4pPr>
      <a:lvl5pPr marL="174879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5pPr>
      <a:lvl6pPr marL="213741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6pPr>
      <a:lvl7pPr marL="252603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7pPr>
      <a:lvl8pPr marL="291465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8pPr>
      <a:lvl9pPr marL="330327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9pPr>
    </p:bodyStyle>
    <p:otherStyle>
      <a:defPPr>
        <a:defRPr lang="en-US"/>
      </a:defPPr>
      <a:lvl1pPr marL="0" algn="l" defTabSz="777240" rtl="0" eaLnBrk="1" latinLnBrk="0" hangingPunct="1">
        <a:defRPr sz="1530" kern="1200">
          <a:solidFill>
            <a:schemeClr val="tx1"/>
          </a:solidFill>
          <a:latin typeface="+mn-lt"/>
          <a:ea typeface="+mn-ea"/>
          <a:cs typeface="+mn-cs"/>
        </a:defRPr>
      </a:lvl1pPr>
      <a:lvl2pPr marL="388620" algn="l" defTabSz="777240" rtl="0" eaLnBrk="1" latinLnBrk="0" hangingPunct="1">
        <a:defRPr sz="1530" kern="1200">
          <a:solidFill>
            <a:schemeClr val="tx1"/>
          </a:solidFill>
          <a:latin typeface="+mn-lt"/>
          <a:ea typeface="+mn-ea"/>
          <a:cs typeface="+mn-cs"/>
        </a:defRPr>
      </a:lvl2pPr>
      <a:lvl3pPr marL="777240" algn="l" defTabSz="777240" rtl="0" eaLnBrk="1" latinLnBrk="0" hangingPunct="1">
        <a:defRPr sz="1530" kern="1200">
          <a:solidFill>
            <a:schemeClr val="tx1"/>
          </a:solidFill>
          <a:latin typeface="+mn-lt"/>
          <a:ea typeface="+mn-ea"/>
          <a:cs typeface="+mn-cs"/>
        </a:defRPr>
      </a:lvl3pPr>
      <a:lvl4pPr marL="1165860" algn="l" defTabSz="777240" rtl="0" eaLnBrk="1" latinLnBrk="0" hangingPunct="1">
        <a:defRPr sz="1530" kern="1200">
          <a:solidFill>
            <a:schemeClr val="tx1"/>
          </a:solidFill>
          <a:latin typeface="+mn-lt"/>
          <a:ea typeface="+mn-ea"/>
          <a:cs typeface="+mn-cs"/>
        </a:defRPr>
      </a:lvl4pPr>
      <a:lvl5pPr marL="1554480" algn="l" defTabSz="777240" rtl="0" eaLnBrk="1" latinLnBrk="0" hangingPunct="1">
        <a:defRPr sz="1530" kern="1200">
          <a:solidFill>
            <a:schemeClr val="tx1"/>
          </a:solidFill>
          <a:latin typeface="+mn-lt"/>
          <a:ea typeface="+mn-ea"/>
          <a:cs typeface="+mn-cs"/>
        </a:defRPr>
      </a:lvl5pPr>
      <a:lvl6pPr marL="1943100" algn="l" defTabSz="777240" rtl="0" eaLnBrk="1" latinLnBrk="0" hangingPunct="1">
        <a:defRPr sz="1530" kern="1200">
          <a:solidFill>
            <a:schemeClr val="tx1"/>
          </a:solidFill>
          <a:latin typeface="+mn-lt"/>
          <a:ea typeface="+mn-ea"/>
          <a:cs typeface="+mn-cs"/>
        </a:defRPr>
      </a:lvl6pPr>
      <a:lvl7pPr marL="2331720" algn="l" defTabSz="777240" rtl="0" eaLnBrk="1" latinLnBrk="0" hangingPunct="1">
        <a:defRPr sz="1530" kern="1200">
          <a:solidFill>
            <a:schemeClr val="tx1"/>
          </a:solidFill>
          <a:latin typeface="+mn-lt"/>
          <a:ea typeface="+mn-ea"/>
          <a:cs typeface="+mn-cs"/>
        </a:defRPr>
      </a:lvl7pPr>
      <a:lvl8pPr marL="2720340" algn="l" defTabSz="777240" rtl="0" eaLnBrk="1" latinLnBrk="0" hangingPunct="1">
        <a:defRPr sz="1530" kern="1200">
          <a:solidFill>
            <a:schemeClr val="tx1"/>
          </a:solidFill>
          <a:latin typeface="+mn-lt"/>
          <a:ea typeface="+mn-ea"/>
          <a:cs typeface="+mn-cs"/>
        </a:defRPr>
      </a:lvl8pPr>
      <a:lvl9pPr marL="3108960" algn="l" defTabSz="777240" rtl="0" eaLnBrk="1" latinLnBrk="0" hangingPunct="1">
        <a:defRPr sz="153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hyperlink" Target="http://www.aol.com/article/2016/01/25/food-poisoning-expert-reveals-6-foods-he-refuses-to-eat/21302504/?ncid=txtlnkusaolc00000665" TargetMode="External"/><Relationship Id="rId5" Type="http://schemas.openxmlformats.org/officeDocument/2006/relationships/image" Target="../media/image2.png"/><Relationship Id="rId6" Type="http://schemas.openxmlformats.org/officeDocument/2006/relationships/image" Target="../media/image3.png"/><Relationship Id="rId7" Type="http://schemas.openxmlformats.org/officeDocument/2006/relationships/image" Target="../media/image4.png"/><Relationship Id="rId8" Type="http://schemas.openxmlformats.org/officeDocument/2006/relationships/image" Target="../media/image5.png"/><Relationship Id="rId9" Type="http://schemas.openxmlformats.org/officeDocument/2006/relationships/image" Target="../media/image6.jpg"/><Relationship Id="rId1" Type="http://schemas.openxmlformats.org/officeDocument/2006/relationships/slideLayout" Target="../slideLayouts/slideLayout7.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1" Type="http://schemas.openxmlformats.org/officeDocument/2006/relationships/hyperlink" Target="http://newjersey.news12.com/news/250-dogs-rescued-from-slaughter-farm-in-south-korea-brought-to-new-jersey-1.11742106" TargetMode="External"/><Relationship Id="rId12" Type="http://schemas.openxmlformats.org/officeDocument/2006/relationships/hyperlink" Target="http://www.mfablog.org/school-disciplines-teacher-who-showed-mfa" TargetMode="External"/><Relationship Id="rId13" Type="http://schemas.openxmlformats.org/officeDocument/2006/relationships/hyperlink" Target="http://www.thepetitionsite.com/animal-welfare/" TargetMode="External"/><Relationship Id="rId14" Type="http://schemas.openxmlformats.org/officeDocument/2006/relationships/image" Target="../media/image9.png"/><Relationship Id="rId15" Type="http://schemas.openxmlformats.org/officeDocument/2006/relationships/image" Target="../media/image10.png"/><Relationship Id="rId1" Type="http://schemas.openxmlformats.org/officeDocument/2006/relationships/slideLayout" Target="../slideLayouts/slideLayout7.xml"/><Relationship Id="rId2" Type="http://schemas.openxmlformats.org/officeDocument/2006/relationships/image" Target="../media/image1.png"/><Relationship Id="rId3" Type="http://schemas.openxmlformats.org/officeDocument/2006/relationships/image" Target="../media/image7.png"/><Relationship Id="rId4" Type="http://schemas.openxmlformats.org/officeDocument/2006/relationships/hyperlink" Target="http://www.sandersonfarms.com/store-finder/" TargetMode="External"/><Relationship Id="rId5" Type="http://schemas.openxmlformats.org/officeDocument/2006/relationships/image" Target="../media/image5.png"/><Relationship Id="rId6" Type="http://schemas.openxmlformats.org/officeDocument/2006/relationships/image" Target="../media/image6.jpg"/><Relationship Id="rId7" Type="http://schemas.openxmlformats.org/officeDocument/2006/relationships/image" Target="../media/image8.png"/><Relationship Id="rId8" Type="http://schemas.openxmlformats.org/officeDocument/2006/relationships/hyperlink" Target="http://althealthworks.com/9017/we-need-the-courage-to-take-on-these-huge-food-and-biotech-companies-bernie-sanders-shares-his-views-on-gmos-during-a-private-eventyelena/" TargetMode="External"/><Relationship Id="rId9" Type="http://schemas.openxmlformats.org/officeDocument/2006/relationships/hyperlink" Target="http://nine.li/1OxbCBc" TargetMode="External"/><Relationship Id="rId10" Type="http://schemas.openxmlformats.org/officeDocument/2006/relationships/hyperlink" Target="https://www.pinterest.com/animalmatters01/"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11.png"/><Relationship Id="rId5" Type="http://schemas.openxmlformats.org/officeDocument/2006/relationships/image" Target="../media/image12.png"/><Relationship Id="rId6" Type="http://schemas.openxmlformats.org/officeDocument/2006/relationships/image" Target="../media/image13.png"/><Relationship Id="rId7" Type="http://schemas.openxmlformats.org/officeDocument/2006/relationships/image" Target="../media/image14.png"/><Relationship Id="rId8" Type="http://schemas.openxmlformats.org/officeDocument/2006/relationships/image" Target="../media/image15.png"/><Relationship Id="rId9" Type="http://schemas.openxmlformats.org/officeDocument/2006/relationships/image" Target="../media/image16.png"/><Relationship Id="rId10" Type="http://schemas.openxmlformats.org/officeDocument/2006/relationships/image" Target="../media/image5.png"/><Relationship Id="rId11" Type="http://schemas.openxmlformats.org/officeDocument/2006/relationships/image" Target="../media/image6.jpg"/><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11" Type="http://schemas.openxmlformats.org/officeDocument/2006/relationships/hyperlink" Target="http://www.foodsafetynews.com/2016/04/fda-report-shows-dole-officials-knew-about-listeria-in-facility/#.VyPdDWNiCCQ%20:%201000%20" TargetMode="External"/><Relationship Id="rId12" Type="http://schemas.openxmlformats.org/officeDocument/2006/relationships/hyperlink" Target="%22http:/www.wsj.com/articles/dole-food-under-investigation-over-listeria-outbreak-linked-to-salads-1461966955?mod=e2fb%20%22" TargetMode="External"/><Relationship Id="rId13" Type="http://schemas.openxmlformats.org/officeDocument/2006/relationships/hyperlink" Target="http://www.normandie-actu.fr/listeria-des-camemberts-fabriques-en-normandie-seraient-contamines_199574/" TargetMode="External"/><Relationship Id="rId14" Type="http://schemas.openxmlformats.org/officeDocument/2006/relationships/image" Target="../media/image19.png"/><Relationship Id="rId15" Type="http://schemas.openxmlformats.org/officeDocument/2006/relationships/image" Target="../media/image20.png"/><Relationship Id="rId1" Type="http://schemas.openxmlformats.org/officeDocument/2006/relationships/slideLayout" Target="../slideLayouts/slideLayout7.xml"/><Relationship Id="rId2" Type="http://schemas.openxmlformats.org/officeDocument/2006/relationships/image" Target="../media/image1.png"/><Relationship Id="rId3" Type="http://schemas.openxmlformats.org/officeDocument/2006/relationships/image" Target="../media/image17.png"/><Relationship Id="rId4" Type="http://schemas.openxmlformats.org/officeDocument/2006/relationships/hyperlink" Target="http://greenam.org/1VH8lYz" TargetMode="External"/><Relationship Id="rId5" Type="http://schemas.openxmlformats.org/officeDocument/2006/relationships/image" Target="../media/image5.png"/><Relationship Id="rId6" Type="http://schemas.openxmlformats.org/officeDocument/2006/relationships/image" Target="../media/image6.jpg"/><Relationship Id="rId7" Type="http://schemas.openxmlformats.org/officeDocument/2006/relationships/image" Target="../media/image18.png"/><Relationship Id="rId8" Type="http://schemas.openxmlformats.org/officeDocument/2006/relationships/hyperlink" Target="http://oak.ctx.ly/r/4l675" TargetMode="External"/><Relationship Id="rId9" Type="http://schemas.openxmlformats.org/officeDocument/2006/relationships/hyperlink" Target="http://nine.li/1OxbCBc" TargetMode="External"/><Relationship Id="rId10" Type="http://schemas.openxmlformats.org/officeDocument/2006/relationships/hyperlink" Target="http://wtkr.com/2016/04/29/cruise-ship-in-norfolk-reportedly-quarantined-for-norovirus/"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1.png"/><Relationship Id="rId5" Type="http://schemas.openxmlformats.org/officeDocument/2006/relationships/image" Target="../media/image22.png"/><Relationship Id="rId6" Type="http://schemas.openxmlformats.org/officeDocument/2006/relationships/image" Target="../media/image23.png"/><Relationship Id="rId7" Type="http://schemas.openxmlformats.org/officeDocument/2006/relationships/image" Target="../media/image24.png"/><Relationship Id="rId8" Type="http://schemas.openxmlformats.org/officeDocument/2006/relationships/image" Target="../media/image25.png"/><Relationship Id="rId9" Type="http://schemas.openxmlformats.org/officeDocument/2006/relationships/image" Target="../media/image26.png"/><Relationship Id="rId10" Type="http://schemas.openxmlformats.org/officeDocument/2006/relationships/image" Target="../media/image5.png"/><Relationship Id="rId11" Type="http://schemas.openxmlformats.org/officeDocument/2006/relationships/image" Target="../media/image6.jpg"/><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6.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8.png"/><Relationship Id="rId5" Type="http://schemas.openxmlformats.org/officeDocument/2006/relationships/image" Target="../media/image29.png"/><Relationship Id="rId6" Type="http://schemas.openxmlformats.org/officeDocument/2006/relationships/image" Target="../media/image5.png"/><Relationship Id="rId7" Type="http://schemas.openxmlformats.org/officeDocument/2006/relationships/image" Target="../media/image6.jpg"/><Relationship Id="rId8" Type="http://schemas.openxmlformats.org/officeDocument/2006/relationships/image" Target="../media/image1.png"/><Relationship Id="rId9" Type="http://schemas.openxmlformats.org/officeDocument/2006/relationships/image" Target="../media/image30.png"/><Relationship Id="rId10" Type="http://schemas.openxmlformats.org/officeDocument/2006/relationships/image" Target="../media/image31.png"/><Relationship Id="rId11" Type="http://schemas.openxmlformats.org/officeDocument/2006/relationships/image" Target="../media/image32.png"/><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alpha val="80000"/>
          </a:schemeClr>
        </a:solidFill>
        <a:effectLst/>
      </p:bgPr>
    </p:bg>
    <p:spTree>
      <p:nvGrpSpPr>
        <p:cNvPr id="1" name=""/>
        <p:cNvGrpSpPr/>
        <p:nvPr/>
      </p:nvGrpSpPr>
      <p:grpSpPr>
        <a:xfrm>
          <a:off x="0" y="0"/>
          <a:ext cx="0" cy="0"/>
          <a:chOff x="0" y="0"/>
          <a:chExt cx="0" cy="0"/>
        </a:xfrm>
      </p:grpSpPr>
      <p:pic>
        <p:nvPicPr>
          <p:cNvPr id="59" name="Picture 5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074" y="196771"/>
            <a:ext cx="7925902" cy="7562746"/>
          </a:xfrm>
          <a:prstGeom prst="rect">
            <a:avLst/>
          </a:prstGeom>
        </p:spPr>
      </p:pic>
      <p:grpSp>
        <p:nvGrpSpPr>
          <p:cNvPr id="12" name="Group 11"/>
          <p:cNvGrpSpPr/>
          <p:nvPr/>
        </p:nvGrpSpPr>
        <p:grpSpPr>
          <a:xfrm>
            <a:off x="202509" y="866294"/>
            <a:ext cx="7346410" cy="333521"/>
            <a:chOff x="279909" y="2319105"/>
            <a:chExt cx="7331920" cy="296146"/>
          </a:xfrm>
        </p:grpSpPr>
        <p:sp>
          <p:nvSpPr>
            <p:cNvPr id="16" name="Rectangle 15"/>
            <p:cNvSpPr/>
            <p:nvPr/>
          </p:nvSpPr>
          <p:spPr>
            <a:xfrm>
              <a:off x="279909" y="2325870"/>
              <a:ext cx="7331920" cy="289381"/>
            </a:xfrm>
            <a:prstGeom prst="rect">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TextBox 13"/>
            <p:cNvSpPr txBox="1"/>
            <p:nvPr/>
          </p:nvSpPr>
          <p:spPr>
            <a:xfrm>
              <a:off x="325245" y="2319105"/>
              <a:ext cx="4065516" cy="273287"/>
            </a:xfrm>
            <a:prstGeom prst="rect">
              <a:avLst/>
            </a:prstGeom>
            <a:noFill/>
          </p:spPr>
          <p:txBody>
            <a:bodyPr wrap="none" rtlCol="0">
              <a:spAutoFit/>
            </a:bodyPr>
            <a:lstStyle/>
            <a:p>
              <a:r>
                <a:rPr lang="en-US" sz="1400" b="1" dirty="0" smtClean="0">
                  <a:solidFill>
                    <a:schemeClr val="bg1"/>
                  </a:solidFill>
                  <a:latin typeface="Lato" charset="0"/>
                  <a:ea typeface="Lato" charset="0"/>
                  <a:cs typeface="Lato" charset="0"/>
                </a:rPr>
                <a:t>Animal Welfare &amp; Food Safety Insights Summary</a:t>
              </a:r>
              <a:endParaRPr lang="en-US" sz="1400" b="1" dirty="0">
                <a:solidFill>
                  <a:schemeClr val="bg1"/>
                </a:solidFill>
                <a:latin typeface="Lato" charset="0"/>
                <a:ea typeface="Lato" charset="0"/>
                <a:cs typeface="Lato" charset="0"/>
              </a:endParaRPr>
            </a:p>
          </p:txBody>
        </p:sp>
      </p:grpSp>
      <p:sp>
        <p:nvSpPr>
          <p:cNvPr id="44" name="TextBox 43"/>
          <p:cNvSpPr txBox="1"/>
          <p:nvPr/>
        </p:nvSpPr>
        <p:spPr>
          <a:xfrm>
            <a:off x="201708" y="1201555"/>
            <a:ext cx="7429529" cy="6093976"/>
          </a:xfrm>
          <a:prstGeom prst="rect">
            <a:avLst/>
          </a:prstGeom>
          <a:noFill/>
          <a:ln>
            <a:noFill/>
          </a:ln>
          <a:effectLst>
            <a:outerShdw sx="1000" sy="1000" algn="ctr" rotWithShape="0">
              <a:schemeClr val="bg1">
                <a:lumMod val="65000"/>
              </a:schemeClr>
            </a:outerShdw>
            <a:softEdge rad="12700"/>
          </a:effectLst>
        </p:spPr>
        <p:txBody>
          <a:bodyPr wrap="square" rtlCol="0">
            <a:spAutoFit/>
          </a:bodyPr>
          <a:lstStyle/>
          <a:p>
            <a:r>
              <a:rPr lang="en-US" sz="1000" b="1" dirty="0">
                <a:solidFill>
                  <a:schemeClr val="tx1">
                    <a:lumMod val="50000"/>
                    <a:lumOff val="50000"/>
                  </a:schemeClr>
                </a:solidFill>
              </a:rPr>
              <a:t>PURPOSE: </a:t>
            </a:r>
            <a:r>
              <a:rPr lang="en-US" sz="1000" dirty="0" smtClean="0">
                <a:solidFill>
                  <a:schemeClr val="tx1">
                    <a:lumMod val="50000"/>
                    <a:lumOff val="50000"/>
                  </a:schemeClr>
                </a:solidFill>
              </a:rPr>
              <a:t>Insightpool aggregated every Facebook interaction relative to ‘Animal Welfare’ and ‘Food Safety’ from 4/28/16-5/4/16. Insightpool was able to record 715k interactions. The purpose of this analysis was to determine the topics and that drive Facebook influencers to talk about the each overarching topic that has previously been identified as important to influencers while also identifying where Antibiotics fits into these conversations. Refer to Page #4 for exact list of keywords used to aggregate the ‘Industry’ conversation.</a:t>
            </a:r>
            <a:endParaRPr lang="en-US" sz="1000" dirty="0">
              <a:solidFill>
                <a:schemeClr val="tx1">
                  <a:lumMod val="50000"/>
                  <a:lumOff val="50000"/>
                </a:schemeClr>
              </a:solidFill>
            </a:endParaRPr>
          </a:p>
          <a:p>
            <a:endParaRPr lang="en-US" sz="500" dirty="0">
              <a:solidFill>
                <a:schemeClr val="tx1">
                  <a:lumMod val="50000"/>
                  <a:lumOff val="50000"/>
                </a:schemeClr>
              </a:solidFill>
            </a:endParaRPr>
          </a:p>
          <a:p>
            <a:r>
              <a:rPr lang="en-US" sz="1000" dirty="0" smtClean="0">
                <a:solidFill>
                  <a:schemeClr val="tx1">
                    <a:lumMod val="50000"/>
                    <a:lumOff val="50000"/>
                  </a:schemeClr>
                </a:solidFill>
              </a:rPr>
              <a:t>(</a:t>
            </a:r>
            <a:r>
              <a:rPr lang="en-US" sz="1000" dirty="0">
                <a:solidFill>
                  <a:schemeClr val="tx1">
                    <a:lumMod val="50000"/>
                    <a:lumOff val="50000"/>
                  </a:schemeClr>
                </a:solidFill>
              </a:rPr>
              <a:t>1) </a:t>
            </a:r>
            <a:r>
              <a:rPr lang="en-US" sz="1000" b="1" dirty="0" smtClean="0">
                <a:solidFill>
                  <a:schemeClr val="tx1">
                    <a:lumMod val="50000"/>
                    <a:lumOff val="50000"/>
                  </a:schemeClr>
                </a:solidFill>
              </a:rPr>
              <a:t>’Food Poisoning’ driving the ‘Food Safety’ conversation while ‘Antibiotics’ piggybacking off other topics</a:t>
            </a:r>
            <a:r>
              <a:rPr lang="en-US" sz="1000" dirty="0" smtClean="0">
                <a:solidFill>
                  <a:schemeClr val="tx1">
                    <a:lumMod val="50000"/>
                    <a:lumOff val="50000"/>
                  </a:schemeClr>
                </a:solidFill>
              </a:rPr>
              <a:t>: The majority of the conversation on Facebook around ‘Food Safety’ consist of conversations about food poisoning in a general sense without antagonizing a specific type of food, food brand, or industry. However, brands like Dole suffered increased negative sentiment when a </a:t>
            </a:r>
            <a:r>
              <a:rPr lang="en-US" sz="1000" i="1" dirty="0" smtClean="0">
                <a:solidFill>
                  <a:schemeClr val="tx1">
                    <a:lumMod val="50000"/>
                    <a:lumOff val="50000"/>
                  </a:schemeClr>
                </a:solidFill>
              </a:rPr>
              <a:t>specific </a:t>
            </a:r>
            <a:r>
              <a:rPr lang="en-US" sz="1000" dirty="0" smtClean="0">
                <a:solidFill>
                  <a:schemeClr val="tx1">
                    <a:lumMod val="50000"/>
                    <a:lumOff val="50000"/>
                  </a:schemeClr>
                </a:solidFill>
              </a:rPr>
              <a:t>disease was associated with their food. </a:t>
            </a:r>
          </a:p>
          <a:p>
            <a:r>
              <a:rPr lang="en-US" sz="1000" b="1" i="1" dirty="0" smtClean="0">
                <a:solidFill>
                  <a:schemeClr val="tx1">
                    <a:lumMod val="50000"/>
                    <a:lumOff val="50000"/>
                  </a:schemeClr>
                </a:solidFill>
              </a:rPr>
              <a:t>Recommendation</a:t>
            </a:r>
            <a:r>
              <a:rPr lang="en-US" sz="1000" b="1" i="1" dirty="0">
                <a:solidFill>
                  <a:schemeClr val="tx1">
                    <a:lumMod val="50000"/>
                    <a:lumOff val="50000"/>
                  </a:schemeClr>
                </a:solidFill>
              </a:rPr>
              <a:t>: </a:t>
            </a:r>
            <a:r>
              <a:rPr lang="en-US" sz="1000" b="1" i="1" dirty="0" smtClean="0">
                <a:solidFill>
                  <a:schemeClr val="tx1">
                    <a:lumMod val="50000"/>
                    <a:lumOff val="50000"/>
                  </a:schemeClr>
                </a:solidFill>
              </a:rPr>
              <a:t>General ‘Food Poisoning’ is not enough to demonize a brand, while outbreaks of specific diseases will quickly turn the audience against the brand who is responsible. Exploit and publicize competitor outbreaks of specific diseases while allocating less time and resources to instances of ‘food poisoning.’ In the case of a Sanderson outbreak, pay attention to headlines with a specific disease.</a:t>
            </a:r>
            <a:endParaRPr lang="en-US" sz="1000" b="1" i="1" dirty="0">
              <a:solidFill>
                <a:schemeClr val="tx1">
                  <a:lumMod val="50000"/>
                  <a:lumOff val="50000"/>
                </a:schemeClr>
              </a:solidFill>
            </a:endParaRPr>
          </a:p>
          <a:p>
            <a:endParaRPr lang="en-US" sz="500" dirty="0">
              <a:solidFill>
                <a:schemeClr val="tx1">
                  <a:lumMod val="50000"/>
                  <a:lumOff val="50000"/>
                </a:schemeClr>
              </a:solidFill>
            </a:endParaRPr>
          </a:p>
          <a:p>
            <a:r>
              <a:rPr lang="en-US" sz="1000" dirty="0">
                <a:solidFill>
                  <a:schemeClr val="tx1">
                    <a:lumMod val="50000"/>
                    <a:lumOff val="50000"/>
                  </a:schemeClr>
                </a:solidFill>
              </a:rPr>
              <a:t>(2) </a:t>
            </a:r>
            <a:r>
              <a:rPr lang="en-US" sz="1000" b="1" dirty="0" smtClean="0">
                <a:solidFill>
                  <a:schemeClr val="tx1">
                    <a:lumMod val="50000"/>
                    <a:lumOff val="50000"/>
                  </a:schemeClr>
                </a:solidFill>
              </a:rPr>
              <a:t>’Food Safety’ conversation less to do with click bait and more to do with educating:</a:t>
            </a:r>
            <a:r>
              <a:rPr lang="en-US" sz="1000" dirty="0">
                <a:solidFill>
                  <a:schemeClr val="tx1">
                    <a:lumMod val="50000"/>
                    <a:lumOff val="50000"/>
                  </a:schemeClr>
                </a:solidFill>
              </a:rPr>
              <a:t> </a:t>
            </a:r>
            <a:r>
              <a:rPr lang="en-US" sz="1000" dirty="0" smtClean="0">
                <a:solidFill>
                  <a:schemeClr val="tx1">
                    <a:lumMod val="50000"/>
                    <a:lumOff val="50000"/>
                  </a:schemeClr>
                </a:solidFill>
              </a:rPr>
              <a:t>After seeing the chicken industry conversation being driven by click bait links, Insightpool was expecting to see this trend continue in the ‘Food Safety’ data. However, the conversation did not rely on the audience worrying whether or not their food supply was effected by the latest outbreak/recall. Instead it was much more educational content, of course driven by the agenda of the influencer. </a:t>
            </a:r>
            <a:endParaRPr lang="en-US" sz="1000" dirty="0">
              <a:solidFill>
                <a:schemeClr val="tx1">
                  <a:lumMod val="50000"/>
                  <a:lumOff val="50000"/>
                </a:schemeClr>
              </a:solidFill>
            </a:endParaRPr>
          </a:p>
          <a:p>
            <a:r>
              <a:rPr lang="en-US" sz="1000" b="1" i="1" dirty="0">
                <a:solidFill>
                  <a:schemeClr val="tx1">
                    <a:lumMod val="50000"/>
                    <a:lumOff val="50000"/>
                  </a:schemeClr>
                </a:solidFill>
              </a:rPr>
              <a:t>Recommendation: </a:t>
            </a:r>
            <a:r>
              <a:rPr lang="en-US" sz="1000" b="1" i="1" dirty="0" smtClean="0">
                <a:solidFill>
                  <a:schemeClr val="tx1">
                    <a:lumMod val="50000"/>
                    <a:lumOff val="50000"/>
                  </a:schemeClr>
                </a:solidFill>
              </a:rPr>
              <a:t>Because the conversation is less reliant on isolated events or posts, the conversation cycle is much more predictable and is more likely to be influenced by an influencer’s post. It is likely that the same rings true about the conversation outside of Facebook. If Sanderson decides to create educational content around the benefits of antibiotic use, Sanderson could further analyze the timing of the conversation to optimize when and how it interjects its educational content. Sanderson’s audience would be most receptive to pro-antibiotic information if it was packaged in a piece of content that informed the reader about food poisoning and how antibiotics reduce the chance of it. The content should create a problem in the mind of the consumer that is solved by the use of antibiotics. Sanderson would be best served if the content did not have its brand name tied directly to the content, avoiding any possible association with food poisoning. Instead, Sanderson would be benefitted by partnering with a media outlet to generate content similar to the </a:t>
            </a:r>
            <a:r>
              <a:rPr lang="en-US" sz="1000" b="1" i="1" dirty="0" smtClean="0">
                <a:solidFill>
                  <a:schemeClr val="tx1">
                    <a:lumMod val="50000"/>
                    <a:lumOff val="50000"/>
                  </a:schemeClr>
                </a:solidFill>
                <a:hlinkClick r:id="rId4"/>
              </a:rPr>
              <a:t>Aol link</a:t>
            </a:r>
            <a:r>
              <a:rPr lang="en-US" sz="1000" b="1" i="1" dirty="0" smtClean="0">
                <a:solidFill>
                  <a:schemeClr val="tx1">
                    <a:lumMod val="50000"/>
                    <a:lumOff val="50000"/>
                  </a:schemeClr>
                </a:solidFill>
              </a:rPr>
              <a:t>.</a:t>
            </a:r>
          </a:p>
          <a:p>
            <a:endParaRPr lang="en-US" sz="500" b="1" i="1" dirty="0">
              <a:solidFill>
                <a:schemeClr val="tx1">
                  <a:lumMod val="50000"/>
                  <a:lumOff val="50000"/>
                </a:schemeClr>
              </a:solidFill>
            </a:endParaRPr>
          </a:p>
          <a:p>
            <a:r>
              <a:rPr lang="en-US" sz="1000" dirty="0" smtClean="0">
                <a:solidFill>
                  <a:schemeClr val="tx1">
                    <a:lumMod val="50000"/>
                    <a:lumOff val="50000"/>
                  </a:schemeClr>
                </a:solidFill>
              </a:rPr>
              <a:t>(3)</a:t>
            </a:r>
            <a:r>
              <a:rPr lang="en-US" sz="1000" dirty="0">
                <a:solidFill>
                  <a:schemeClr val="tx1">
                    <a:lumMod val="50000"/>
                    <a:lumOff val="50000"/>
                  </a:schemeClr>
                </a:solidFill>
              </a:rPr>
              <a:t> </a:t>
            </a:r>
            <a:r>
              <a:rPr lang="en-US" sz="1000" b="1" dirty="0" smtClean="0">
                <a:solidFill>
                  <a:schemeClr val="tx1">
                    <a:lumMod val="50000"/>
                    <a:lumOff val="50000"/>
                  </a:schemeClr>
                </a:solidFill>
              </a:rPr>
              <a:t> Influencers under the impression that antibiotics are harmful to animals and detrimental to ‘Animal Welfare’: </a:t>
            </a:r>
            <a:r>
              <a:rPr lang="en-US" sz="1000" dirty="0" smtClean="0">
                <a:solidFill>
                  <a:schemeClr val="tx1">
                    <a:lumMod val="50000"/>
                    <a:lumOff val="50000"/>
                  </a:schemeClr>
                </a:solidFill>
              </a:rPr>
              <a:t>Despite the fact that antibiotics are beneficial to animals for the same reasons they are beneficial to humans,  the topic of ‘antibiotics’ was looped into the welfare conversation by posts that discussed the feed of animals and mentioned antibiotics in the same breath as force-feeding in many cases. This misunderstanding made up 85% of the antibiotics conversation while the remaining 15% was associated with the harmful effects antibiotics can have on the environment when the antibiotics contaminate soil and crops by way of animal waste.  </a:t>
            </a:r>
          </a:p>
          <a:p>
            <a:r>
              <a:rPr lang="en-US" sz="1000" b="1" i="1" dirty="0" smtClean="0">
                <a:solidFill>
                  <a:schemeClr val="tx1">
                    <a:lumMod val="50000"/>
                    <a:lumOff val="50000"/>
                  </a:schemeClr>
                </a:solidFill>
              </a:rPr>
              <a:t>Recommendation: Be careful if informing stubborn influencers about the positive impact of antibiotics and animals, because they may be inclined to argue the secondary reasoning, which is much more rooted in science and fact. Despite the fact that the waste is unlikely to impact crops due to the fact that the animals are confined to areas without crops, it may not be a good idea to point out the level of confinement the animals are subject to.</a:t>
            </a:r>
            <a:endParaRPr lang="en-US" sz="500" dirty="0">
              <a:solidFill>
                <a:schemeClr val="tx1">
                  <a:lumMod val="50000"/>
                  <a:lumOff val="50000"/>
                </a:schemeClr>
              </a:solidFill>
            </a:endParaRPr>
          </a:p>
          <a:p>
            <a:endParaRPr lang="en-US" sz="500" dirty="0" smtClean="0">
              <a:solidFill>
                <a:schemeClr val="tx1">
                  <a:lumMod val="50000"/>
                  <a:lumOff val="50000"/>
                </a:schemeClr>
              </a:solidFill>
            </a:endParaRPr>
          </a:p>
          <a:p>
            <a:r>
              <a:rPr lang="en-US" sz="1000" dirty="0" smtClean="0">
                <a:solidFill>
                  <a:schemeClr val="tx1">
                    <a:lumMod val="50000"/>
                    <a:lumOff val="50000"/>
                  </a:schemeClr>
                </a:solidFill>
              </a:rPr>
              <a:t>(4)</a:t>
            </a:r>
            <a:r>
              <a:rPr lang="en-US" sz="1000" dirty="0">
                <a:solidFill>
                  <a:schemeClr val="tx1">
                    <a:lumMod val="50000"/>
                    <a:lumOff val="50000"/>
                  </a:schemeClr>
                </a:solidFill>
              </a:rPr>
              <a:t> </a:t>
            </a:r>
            <a:r>
              <a:rPr lang="en-US" sz="1000" b="1" dirty="0" smtClean="0">
                <a:solidFill>
                  <a:schemeClr val="tx1">
                    <a:lumMod val="50000"/>
                    <a:lumOff val="50000"/>
                  </a:schemeClr>
                </a:solidFill>
              </a:rPr>
              <a:t>Factory Farming is the primary concern of ‘Animal Welfare’ activists:</a:t>
            </a:r>
            <a:r>
              <a:rPr lang="en-US" sz="1000" dirty="0">
                <a:solidFill>
                  <a:schemeClr val="tx1">
                    <a:lumMod val="50000"/>
                    <a:lumOff val="50000"/>
                  </a:schemeClr>
                </a:solidFill>
              </a:rPr>
              <a:t> </a:t>
            </a:r>
            <a:r>
              <a:rPr lang="en-US" sz="1000" dirty="0" smtClean="0">
                <a:solidFill>
                  <a:schemeClr val="tx1">
                    <a:lumMod val="50000"/>
                    <a:lumOff val="50000"/>
                  </a:schemeClr>
                </a:solidFill>
              </a:rPr>
              <a:t>Factory Farming made up the overwhelming majority of animal welfare conversation. Activists dominate the conversation, while there was little to zero presence from influencers indifferent to factory farming. No brand </a:t>
            </a:r>
            <a:r>
              <a:rPr lang="en-US" sz="1000" dirty="0">
                <a:solidFill>
                  <a:schemeClr val="tx1">
                    <a:lumMod val="50000"/>
                    <a:lumOff val="50000"/>
                  </a:schemeClr>
                </a:solidFill>
              </a:rPr>
              <a:t>met the threshold in our most </a:t>
            </a:r>
            <a:r>
              <a:rPr lang="en-US" sz="1000" dirty="0" smtClean="0">
                <a:solidFill>
                  <a:schemeClr val="tx1">
                    <a:lumMod val="50000"/>
                    <a:lumOff val="50000"/>
                  </a:schemeClr>
                </a:solidFill>
              </a:rPr>
              <a:t>recent ‘factory farming’ data</a:t>
            </a:r>
            <a:r>
              <a:rPr lang="en-US" sz="1000" dirty="0">
                <a:solidFill>
                  <a:schemeClr val="tx1">
                    <a:lumMod val="50000"/>
                    <a:lumOff val="50000"/>
                  </a:schemeClr>
                </a:solidFill>
              </a:rPr>
              <a:t>, so this </a:t>
            </a:r>
            <a:r>
              <a:rPr lang="en-US" sz="1000" dirty="0" smtClean="0">
                <a:solidFill>
                  <a:schemeClr val="tx1">
                    <a:lumMod val="50000"/>
                    <a:lumOff val="50000"/>
                  </a:schemeClr>
                </a:solidFill>
              </a:rPr>
              <a:t>perception is plastered across the entire industry. </a:t>
            </a:r>
            <a:endParaRPr lang="en-US" sz="1000" dirty="0">
              <a:solidFill>
                <a:schemeClr val="tx1">
                  <a:lumMod val="50000"/>
                  <a:lumOff val="50000"/>
                </a:schemeClr>
              </a:solidFill>
            </a:endParaRPr>
          </a:p>
          <a:p>
            <a:r>
              <a:rPr lang="en-US" sz="1000" b="1" i="1" dirty="0">
                <a:solidFill>
                  <a:schemeClr val="tx1">
                    <a:lumMod val="50000"/>
                    <a:lumOff val="50000"/>
                  </a:schemeClr>
                </a:solidFill>
              </a:rPr>
              <a:t>Recommendation: </a:t>
            </a:r>
            <a:r>
              <a:rPr lang="en-US" sz="1000" b="1" i="1" dirty="0" smtClean="0">
                <a:solidFill>
                  <a:schemeClr val="tx1">
                    <a:lumMod val="50000"/>
                    <a:lumOff val="50000"/>
                  </a:schemeClr>
                </a:solidFill>
              </a:rPr>
              <a:t>Stay away from this conversation entirely. Influencers are passionately against this practice and are not likely to side with ‘the lesser of two evils’. </a:t>
            </a:r>
            <a:endParaRPr lang="en-US" sz="500" b="1" i="1" dirty="0">
              <a:solidFill>
                <a:schemeClr val="tx1">
                  <a:lumMod val="50000"/>
                  <a:lumOff val="50000"/>
                </a:schemeClr>
              </a:solidFill>
            </a:endParaRPr>
          </a:p>
        </p:txBody>
      </p:sp>
      <p:grpSp>
        <p:nvGrpSpPr>
          <p:cNvPr id="38" name="Group 37"/>
          <p:cNvGrpSpPr/>
          <p:nvPr/>
        </p:nvGrpSpPr>
        <p:grpSpPr>
          <a:xfrm>
            <a:off x="108186" y="7263536"/>
            <a:ext cx="2453942" cy="2353816"/>
            <a:chOff x="108186" y="7420704"/>
            <a:chExt cx="2453942" cy="2353816"/>
          </a:xfrm>
        </p:grpSpPr>
        <p:pic>
          <p:nvPicPr>
            <p:cNvPr id="39" name="Picture 3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186" y="7420704"/>
              <a:ext cx="2453942" cy="2353816"/>
            </a:xfrm>
            <a:prstGeom prst="rect">
              <a:avLst/>
            </a:prstGeom>
          </p:spPr>
        </p:pic>
        <p:sp>
          <p:nvSpPr>
            <p:cNvPr id="40" name="Rectangle 39"/>
            <p:cNvSpPr/>
            <p:nvPr/>
          </p:nvSpPr>
          <p:spPr>
            <a:xfrm>
              <a:off x="191076" y="7685110"/>
              <a:ext cx="2282724" cy="251398"/>
            </a:xfrm>
            <a:prstGeom prst="rect">
              <a:avLst/>
            </a:prstGeom>
            <a:solidFill>
              <a:schemeClr val="accent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1" name="TextBox 40"/>
            <p:cNvSpPr txBox="1"/>
            <p:nvPr/>
          </p:nvSpPr>
          <p:spPr>
            <a:xfrm>
              <a:off x="218136" y="7678493"/>
              <a:ext cx="2184765" cy="276999"/>
            </a:xfrm>
            <a:prstGeom prst="rect">
              <a:avLst/>
            </a:prstGeom>
            <a:noFill/>
          </p:spPr>
          <p:txBody>
            <a:bodyPr wrap="none" rtlCol="0" anchor="ctr">
              <a:spAutoFit/>
            </a:bodyPr>
            <a:lstStyle/>
            <a:p>
              <a:r>
                <a:rPr lang="en-US" sz="1200" b="1" dirty="0" smtClean="0">
                  <a:solidFill>
                    <a:schemeClr val="bg1"/>
                  </a:solidFill>
                </a:rPr>
                <a:t>Tyson vs. Baldwin- Sample Post</a:t>
              </a:r>
              <a:endParaRPr lang="en-US" sz="1200" b="1" dirty="0">
                <a:solidFill>
                  <a:schemeClr val="bg1"/>
                </a:solidFill>
              </a:endParaRPr>
            </a:p>
          </p:txBody>
        </p:sp>
        <p:pic>
          <p:nvPicPr>
            <p:cNvPr id="42" name="Picture 4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1114" y="8006491"/>
              <a:ext cx="1279679" cy="1507491"/>
            </a:xfrm>
            <a:prstGeom prst="rect">
              <a:avLst/>
            </a:prstGeom>
            <a:ln>
              <a:solidFill>
                <a:srgbClr val="D9D9D9"/>
              </a:solidFill>
            </a:ln>
          </p:spPr>
        </p:pic>
      </p:grpSp>
      <p:grpSp>
        <p:nvGrpSpPr>
          <p:cNvPr id="43" name="Group 42"/>
          <p:cNvGrpSpPr/>
          <p:nvPr/>
        </p:nvGrpSpPr>
        <p:grpSpPr>
          <a:xfrm>
            <a:off x="2585725" y="7262375"/>
            <a:ext cx="2502608" cy="2343750"/>
            <a:chOff x="2585725" y="7419543"/>
            <a:chExt cx="2502608" cy="2343750"/>
          </a:xfrm>
        </p:grpSpPr>
        <p:pic>
          <p:nvPicPr>
            <p:cNvPr id="48" name="Picture 4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85725" y="7419543"/>
              <a:ext cx="2502608" cy="2343750"/>
            </a:xfrm>
            <a:prstGeom prst="rect">
              <a:avLst/>
            </a:prstGeom>
            <a:ln>
              <a:noFill/>
            </a:ln>
          </p:spPr>
        </p:pic>
        <p:sp>
          <p:nvSpPr>
            <p:cNvPr id="49" name="Rectangle 48"/>
            <p:cNvSpPr/>
            <p:nvPr/>
          </p:nvSpPr>
          <p:spPr>
            <a:xfrm>
              <a:off x="2667860" y="7673130"/>
              <a:ext cx="2327994" cy="250541"/>
            </a:xfrm>
            <a:prstGeom prst="rect">
              <a:avLst/>
            </a:prstGeom>
            <a:solidFill>
              <a:schemeClr val="accent1">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0" name="TextBox 49"/>
            <p:cNvSpPr txBox="1"/>
            <p:nvPr/>
          </p:nvSpPr>
          <p:spPr>
            <a:xfrm>
              <a:off x="2728903" y="7666400"/>
              <a:ext cx="1479251" cy="276999"/>
            </a:xfrm>
            <a:prstGeom prst="rect">
              <a:avLst/>
            </a:prstGeom>
            <a:noFill/>
            <a:ln>
              <a:noFill/>
            </a:ln>
          </p:spPr>
          <p:txBody>
            <a:bodyPr wrap="none" rtlCol="0" anchor="ctr">
              <a:spAutoFit/>
            </a:bodyPr>
            <a:lstStyle/>
            <a:p>
              <a:r>
                <a:rPr lang="en-US" sz="1200" b="1" dirty="0" smtClean="0">
                  <a:solidFill>
                    <a:schemeClr val="bg1"/>
                  </a:solidFill>
                </a:rPr>
                <a:t>Dinner- Sample Post</a:t>
              </a:r>
              <a:endParaRPr lang="en-US" sz="1200" b="1" dirty="0">
                <a:solidFill>
                  <a:schemeClr val="bg1"/>
                </a:solidFill>
              </a:endParaRPr>
            </a:p>
          </p:txBody>
        </p:sp>
        <p:pic>
          <p:nvPicPr>
            <p:cNvPr id="51" name="Picture 5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964485" y="7983646"/>
              <a:ext cx="1753366" cy="1550135"/>
            </a:xfrm>
            <a:prstGeom prst="rect">
              <a:avLst/>
            </a:prstGeom>
            <a:ln>
              <a:solidFill>
                <a:srgbClr val="D9D9D9"/>
              </a:solidFill>
            </a:ln>
          </p:spPr>
        </p:pic>
      </p:grpSp>
      <p:grpSp>
        <p:nvGrpSpPr>
          <p:cNvPr id="52" name="Group 51"/>
          <p:cNvGrpSpPr/>
          <p:nvPr/>
        </p:nvGrpSpPr>
        <p:grpSpPr>
          <a:xfrm>
            <a:off x="5128630" y="7262376"/>
            <a:ext cx="2502608" cy="2339706"/>
            <a:chOff x="5128630" y="7419544"/>
            <a:chExt cx="2502608" cy="2339706"/>
          </a:xfrm>
        </p:grpSpPr>
        <p:pic>
          <p:nvPicPr>
            <p:cNvPr id="53" name="Picture 5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28630" y="7419544"/>
              <a:ext cx="2502608" cy="2339706"/>
            </a:xfrm>
            <a:prstGeom prst="rect">
              <a:avLst/>
            </a:prstGeom>
          </p:spPr>
        </p:pic>
        <p:sp>
          <p:nvSpPr>
            <p:cNvPr id="54" name="Rectangle 53"/>
            <p:cNvSpPr/>
            <p:nvPr/>
          </p:nvSpPr>
          <p:spPr>
            <a:xfrm>
              <a:off x="5220925" y="7670025"/>
              <a:ext cx="2327994" cy="246659"/>
            </a:xfrm>
            <a:prstGeom prst="rect">
              <a:avLst/>
            </a:prstGeom>
            <a:solidFill>
              <a:schemeClr val="tx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5" name="TextBox 54"/>
            <p:cNvSpPr txBox="1"/>
            <p:nvPr/>
          </p:nvSpPr>
          <p:spPr>
            <a:xfrm>
              <a:off x="5271808" y="7650756"/>
              <a:ext cx="1912575" cy="276999"/>
            </a:xfrm>
            <a:prstGeom prst="rect">
              <a:avLst/>
            </a:prstGeom>
            <a:noFill/>
          </p:spPr>
          <p:txBody>
            <a:bodyPr wrap="none" rtlCol="0" anchor="ctr">
              <a:spAutoFit/>
            </a:bodyPr>
            <a:lstStyle/>
            <a:p>
              <a:r>
                <a:rPr lang="en-US" sz="1200" b="1" dirty="0" smtClean="0">
                  <a:solidFill>
                    <a:schemeClr val="bg1"/>
                  </a:solidFill>
                </a:rPr>
                <a:t>China (Tyson)- Sample Post</a:t>
              </a:r>
              <a:endParaRPr lang="en-US" sz="1200" b="1" dirty="0">
                <a:solidFill>
                  <a:schemeClr val="bg1"/>
                </a:solidFill>
              </a:endParaRPr>
            </a:p>
          </p:txBody>
        </p:sp>
        <p:pic>
          <p:nvPicPr>
            <p:cNvPr id="56" name="Picture 5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646756" y="7955492"/>
              <a:ext cx="1466355" cy="1556270"/>
            </a:xfrm>
            <a:prstGeom prst="rect">
              <a:avLst/>
            </a:prstGeom>
            <a:ln>
              <a:solidFill>
                <a:srgbClr val="D9D9D9"/>
              </a:solidFill>
            </a:ln>
          </p:spPr>
        </p:pic>
      </p:grpSp>
      <p:sp>
        <p:nvSpPr>
          <p:cNvPr id="9" name="Slide Number Placeholder 8"/>
          <p:cNvSpPr>
            <a:spLocks noGrp="1"/>
          </p:cNvSpPr>
          <p:nvPr>
            <p:ph type="sldNum" sz="quarter" idx="12"/>
          </p:nvPr>
        </p:nvSpPr>
        <p:spPr/>
        <p:txBody>
          <a:bodyPr/>
          <a:lstStyle/>
          <a:p>
            <a:fld id="{9D17D716-ABF0-F24B-B35D-31D59C670D3B}" type="slidenum">
              <a:rPr lang="en-US" sz="1200" b="1" smtClean="0">
                <a:solidFill>
                  <a:schemeClr val="accent1">
                    <a:lumMod val="50000"/>
                  </a:schemeClr>
                </a:solidFill>
              </a:rPr>
              <a:t>1</a:t>
            </a:fld>
            <a:endParaRPr lang="en-US" sz="1200" b="1" dirty="0">
              <a:solidFill>
                <a:schemeClr val="accent1">
                  <a:lumMod val="50000"/>
                </a:schemeClr>
              </a:solidFill>
            </a:endParaRPr>
          </a:p>
        </p:txBody>
      </p:sp>
      <p:sp>
        <p:nvSpPr>
          <p:cNvPr id="36" name="Rectangle 35"/>
          <p:cNvSpPr/>
          <p:nvPr/>
        </p:nvSpPr>
        <p:spPr>
          <a:xfrm>
            <a:off x="0" y="0"/>
            <a:ext cx="7772400" cy="67700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Pentagon 36"/>
          <p:cNvSpPr/>
          <p:nvPr/>
        </p:nvSpPr>
        <p:spPr>
          <a:xfrm>
            <a:off x="0" y="0"/>
            <a:ext cx="6229350" cy="667579"/>
          </a:xfrm>
          <a:prstGeom prst="homePlate">
            <a:avLst/>
          </a:prstGeom>
          <a:solidFill>
            <a:srgbClr val="5B9BD5">
              <a:alpha val="8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69B4FA"/>
              </a:solidFill>
            </a:endParaRPr>
          </a:p>
        </p:txBody>
      </p:sp>
      <p:pic>
        <p:nvPicPr>
          <p:cNvPr id="45" name="Picture 4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60345" y="9087"/>
            <a:ext cx="1607668" cy="639343"/>
          </a:xfrm>
          <a:prstGeom prst="rect">
            <a:avLst/>
          </a:prstGeom>
        </p:spPr>
      </p:pic>
      <p:pic>
        <p:nvPicPr>
          <p:cNvPr id="61" name="Picture 6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426686" y="30174"/>
            <a:ext cx="1106943" cy="619197"/>
          </a:xfrm>
          <a:prstGeom prst="rect">
            <a:avLst/>
          </a:prstGeom>
          <a:effectLst>
            <a:softEdge rad="0"/>
          </a:effectLst>
        </p:spPr>
      </p:pic>
      <p:sp>
        <p:nvSpPr>
          <p:cNvPr id="29" name="TextBox 28"/>
          <p:cNvSpPr txBox="1"/>
          <p:nvPr/>
        </p:nvSpPr>
        <p:spPr>
          <a:xfrm>
            <a:off x="1813439" y="28573"/>
            <a:ext cx="4172691" cy="654025"/>
          </a:xfrm>
          <a:prstGeom prst="rect">
            <a:avLst/>
          </a:prstGeom>
          <a:noFill/>
        </p:spPr>
        <p:txBody>
          <a:bodyPr wrap="square" rtlCol="0">
            <a:spAutoFit/>
          </a:bodyPr>
          <a:lstStyle/>
          <a:p>
            <a:r>
              <a:rPr lang="en-US" sz="1400" dirty="0">
                <a:solidFill>
                  <a:schemeClr val="bg1"/>
                </a:solidFill>
                <a:latin typeface="Lato" charset="0"/>
                <a:ea typeface="Lato" charset="0"/>
                <a:cs typeface="Lato" charset="0"/>
              </a:rPr>
              <a:t>Sanderson Farms Insights for BBDO</a:t>
            </a:r>
          </a:p>
          <a:p>
            <a:r>
              <a:rPr lang="en-US" sz="1050" dirty="0" smtClean="0">
                <a:solidFill>
                  <a:schemeClr val="bg1"/>
                </a:solidFill>
                <a:latin typeface="Lato" charset="0"/>
                <a:ea typeface="Lato" charset="0"/>
                <a:cs typeface="Lato" charset="0"/>
              </a:rPr>
              <a:t>Powered by Facebook Topic Data</a:t>
            </a:r>
            <a:endParaRPr lang="en-US" sz="900" dirty="0">
              <a:solidFill>
                <a:schemeClr val="bg1"/>
              </a:solidFill>
              <a:latin typeface="Lato" charset="0"/>
              <a:ea typeface="Lato" charset="0"/>
              <a:cs typeface="Lato" charset="0"/>
            </a:endParaRPr>
          </a:p>
          <a:p>
            <a:r>
              <a:rPr lang="en-US" sz="1050" dirty="0">
                <a:solidFill>
                  <a:schemeClr val="bg1"/>
                </a:solidFill>
                <a:latin typeface="Lato" charset="0"/>
                <a:ea typeface="Lato" charset="0"/>
                <a:cs typeface="Lato" charset="0"/>
              </a:rPr>
              <a:t>Run Dates: </a:t>
            </a:r>
            <a:r>
              <a:rPr lang="en-US" sz="1050" dirty="0" smtClean="0">
                <a:solidFill>
                  <a:schemeClr val="bg1"/>
                </a:solidFill>
                <a:latin typeface="Lato" charset="0"/>
                <a:ea typeface="Lato" charset="0"/>
                <a:cs typeface="Lato" charset="0"/>
              </a:rPr>
              <a:t>4/28/2016 </a:t>
            </a:r>
            <a:r>
              <a:rPr lang="en-US" sz="1050" dirty="0">
                <a:solidFill>
                  <a:schemeClr val="bg1"/>
                </a:solidFill>
                <a:latin typeface="Lato" charset="0"/>
                <a:ea typeface="Lato" charset="0"/>
                <a:cs typeface="Lato" charset="0"/>
              </a:rPr>
              <a:t>– </a:t>
            </a:r>
            <a:r>
              <a:rPr lang="en-US" sz="1050" dirty="0" smtClean="0">
                <a:solidFill>
                  <a:schemeClr val="bg1"/>
                </a:solidFill>
                <a:latin typeface="Lato" charset="0"/>
                <a:ea typeface="Lato" charset="0"/>
                <a:cs typeface="Lato" charset="0"/>
              </a:rPr>
              <a:t>5/4/2016</a:t>
            </a:r>
            <a:endParaRPr lang="en-US" sz="1200" dirty="0">
              <a:solidFill>
                <a:schemeClr val="bg1"/>
              </a:solidFill>
              <a:latin typeface="Lato" charset="0"/>
              <a:ea typeface="Lato" charset="0"/>
              <a:cs typeface="Lato" charset="0"/>
            </a:endParaRPr>
          </a:p>
        </p:txBody>
      </p:sp>
    </p:spTree>
    <p:extLst>
      <p:ext uri="{BB962C8B-B14F-4D97-AF65-F5344CB8AC3E}">
        <p14:creationId xmlns:p14="http://schemas.microsoft.com/office/powerpoint/2010/main" val="213763118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Rectangle 73"/>
          <p:cNvSpPr/>
          <p:nvPr/>
        </p:nvSpPr>
        <p:spPr>
          <a:xfrm>
            <a:off x="0" y="804562"/>
            <a:ext cx="7095766" cy="286759"/>
          </a:xfrm>
          <a:prstGeom prst="rect">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5" name="TextBox 74"/>
          <p:cNvSpPr txBox="1"/>
          <p:nvPr/>
        </p:nvSpPr>
        <p:spPr>
          <a:xfrm>
            <a:off x="0" y="821043"/>
            <a:ext cx="2577822" cy="276999"/>
          </a:xfrm>
          <a:prstGeom prst="rect">
            <a:avLst/>
          </a:prstGeom>
          <a:noFill/>
        </p:spPr>
        <p:txBody>
          <a:bodyPr wrap="none" rtlCol="0" anchor="ctr">
            <a:spAutoFit/>
          </a:bodyPr>
          <a:lstStyle/>
          <a:p>
            <a:r>
              <a:rPr lang="en-US" sz="1200" b="1" dirty="0" smtClean="0">
                <a:solidFill>
                  <a:schemeClr val="bg1"/>
                </a:solidFill>
              </a:rPr>
              <a:t>Animal Welfare Conversation Insights</a:t>
            </a:r>
            <a:endParaRPr lang="en-US" sz="1200" b="1" dirty="0">
              <a:solidFill>
                <a:schemeClr val="bg1"/>
              </a:solidFill>
            </a:endParaRPr>
          </a:p>
        </p:txBody>
      </p:sp>
      <p:sp>
        <p:nvSpPr>
          <p:cNvPr id="76" name="Terminator 75"/>
          <p:cNvSpPr/>
          <p:nvPr/>
        </p:nvSpPr>
        <p:spPr>
          <a:xfrm>
            <a:off x="6413744" y="804562"/>
            <a:ext cx="987994" cy="291810"/>
          </a:xfrm>
          <a:prstGeom prst="flowChartTerminator">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1" name="Picture 8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707" y="3539881"/>
            <a:ext cx="7627993" cy="3207447"/>
          </a:xfrm>
          <a:prstGeom prst="rect">
            <a:avLst/>
          </a:prstGeom>
        </p:spPr>
      </p:pic>
      <p:sp>
        <p:nvSpPr>
          <p:cNvPr id="82" name="Rectangle 81"/>
          <p:cNvSpPr/>
          <p:nvPr/>
        </p:nvSpPr>
        <p:spPr>
          <a:xfrm>
            <a:off x="235852" y="3877634"/>
            <a:ext cx="7095766" cy="286759"/>
          </a:xfrm>
          <a:prstGeom prst="rect">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3" name="TextBox 82"/>
          <p:cNvSpPr txBox="1"/>
          <p:nvPr/>
        </p:nvSpPr>
        <p:spPr>
          <a:xfrm>
            <a:off x="305160" y="3889194"/>
            <a:ext cx="1655068" cy="276999"/>
          </a:xfrm>
          <a:prstGeom prst="rect">
            <a:avLst/>
          </a:prstGeom>
          <a:noFill/>
        </p:spPr>
        <p:txBody>
          <a:bodyPr wrap="none" rtlCol="0" anchor="ctr">
            <a:spAutoFit/>
          </a:bodyPr>
          <a:lstStyle/>
          <a:p>
            <a:r>
              <a:rPr lang="en-US" sz="1200" b="1" dirty="0" smtClean="0">
                <a:solidFill>
                  <a:schemeClr val="bg1"/>
                </a:solidFill>
              </a:rPr>
              <a:t>Custom Topic Analysis</a:t>
            </a:r>
            <a:endParaRPr lang="en-US" sz="1200" b="1" dirty="0">
              <a:solidFill>
                <a:schemeClr val="bg1"/>
              </a:solidFill>
            </a:endParaRPr>
          </a:p>
        </p:txBody>
      </p:sp>
      <p:pic>
        <p:nvPicPr>
          <p:cNvPr id="84" name="Picture 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9288" y="4265278"/>
            <a:ext cx="2117264" cy="2117264"/>
          </a:xfrm>
          <a:prstGeom prst="rect">
            <a:avLst/>
          </a:prstGeom>
        </p:spPr>
      </p:pic>
      <p:sp>
        <p:nvSpPr>
          <p:cNvPr id="85" name="TextBox 84"/>
          <p:cNvSpPr txBox="1"/>
          <p:nvPr/>
        </p:nvSpPr>
        <p:spPr>
          <a:xfrm>
            <a:off x="2525146" y="4235394"/>
            <a:ext cx="4890187" cy="2431435"/>
          </a:xfrm>
          <a:prstGeom prst="rect">
            <a:avLst/>
          </a:prstGeom>
          <a:noFill/>
        </p:spPr>
        <p:txBody>
          <a:bodyPr wrap="square" rtlCol="0">
            <a:spAutoFit/>
          </a:bodyPr>
          <a:lstStyle/>
          <a:p>
            <a:pPr marL="171450" indent="-171450">
              <a:buFont typeface="Wingdings" charset="2"/>
              <a:buChar char="ü"/>
            </a:pPr>
            <a:r>
              <a:rPr lang="en-US" sz="1200" b="1" dirty="0">
                <a:solidFill>
                  <a:schemeClr val="tx1">
                    <a:lumMod val="50000"/>
                    <a:lumOff val="50000"/>
                  </a:schemeClr>
                </a:solidFill>
              </a:rPr>
              <a:t>A large portion of the conversation surrounding Tyson </a:t>
            </a:r>
            <a:r>
              <a:rPr lang="en-US" sz="1200" b="1" dirty="0" smtClean="0">
                <a:solidFill>
                  <a:schemeClr val="tx1">
                    <a:lumMod val="50000"/>
                    <a:lumOff val="50000"/>
                  </a:schemeClr>
                </a:solidFill>
              </a:rPr>
              <a:t>came from </a:t>
            </a:r>
            <a:r>
              <a:rPr lang="en-US" sz="1200" b="1" dirty="0">
                <a:solidFill>
                  <a:schemeClr val="tx1">
                    <a:lumMod val="50000"/>
                    <a:lumOff val="50000"/>
                  </a:schemeClr>
                </a:solidFill>
              </a:rPr>
              <a:t>influencers talking about </a:t>
            </a:r>
            <a:r>
              <a:rPr lang="en-US" sz="1200" b="1" dirty="0" smtClean="0">
                <a:solidFill>
                  <a:schemeClr val="tx1">
                    <a:lumMod val="50000"/>
                    <a:lumOff val="50000"/>
                  </a:schemeClr>
                </a:solidFill>
              </a:rPr>
              <a:t>“Tyson </a:t>
            </a:r>
            <a:r>
              <a:rPr lang="en-US" sz="1200" b="1" dirty="0">
                <a:solidFill>
                  <a:schemeClr val="tx1">
                    <a:lumMod val="50000"/>
                    <a:lumOff val="50000"/>
                  </a:schemeClr>
                </a:solidFill>
              </a:rPr>
              <a:t>Chicken Nuggets</a:t>
            </a:r>
            <a:r>
              <a:rPr lang="en-US" sz="1200" b="1" dirty="0" smtClean="0">
                <a:solidFill>
                  <a:schemeClr val="tx1">
                    <a:lumMod val="50000"/>
                    <a:lumOff val="50000"/>
                  </a:schemeClr>
                </a:solidFill>
              </a:rPr>
              <a:t>”. </a:t>
            </a:r>
          </a:p>
          <a:p>
            <a:pPr marL="457977" lvl="1" indent="-171450">
              <a:buFont typeface="Wingdings" charset="2"/>
              <a:buChar char="ü"/>
            </a:pPr>
            <a:r>
              <a:rPr lang="en-US" sz="1200" b="1" dirty="0" smtClean="0">
                <a:solidFill>
                  <a:schemeClr val="tx1">
                    <a:lumMod val="50000"/>
                    <a:lumOff val="50000"/>
                  </a:schemeClr>
                </a:solidFill>
              </a:rPr>
              <a:t>Tyson </a:t>
            </a:r>
            <a:r>
              <a:rPr lang="en-US" sz="1200" b="1" dirty="0">
                <a:solidFill>
                  <a:schemeClr val="tx1">
                    <a:lumMod val="50000"/>
                    <a:lumOff val="50000"/>
                  </a:schemeClr>
                </a:solidFill>
              </a:rPr>
              <a:t>Foods also under-indexed on positive sentiment, decreasing 7% to 60% </a:t>
            </a:r>
            <a:r>
              <a:rPr lang="en-US" sz="1200" b="1" dirty="0" smtClean="0">
                <a:solidFill>
                  <a:schemeClr val="tx1">
                    <a:lumMod val="50000"/>
                    <a:lumOff val="50000"/>
                  </a:schemeClr>
                </a:solidFill>
              </a:rPr>
              <a:t>relative to the </a:t>
            </a:r>
            <a:r>
              <a:rPr lang="en-US" sz="1200" b="1" dirty="0">
                <a:solidFill>
                  <a:schemeClr val="tx1">
                    <a:lumMod val="50000"/>
                    <a:lumOff val="50000"/>
                  </a:schemeClr>
                </a:solidFill>
              </a:rPr>
              <a:t>industry average of 67%. </a:t>
            </a:r>
            <a:endParaRPr lang="en-US" sz="1200" b="1" dirty="0" smtClean="0">
              <a:solidFill>
                <a:schemeClr val="tx1">
                  <a:lumMod val="50000"/>
                  <a:lumOff val="50000"/>
                </a:schemeClr>
              </a:solidFill>
            </a:endParaRPr>
          </a:p>
          <a:p>
            <a:pPr marL="171450" indent="-171450">
              <a:buFont typeface="Wingdings" charset="2"/>
              <a:buChar char="ü"/>
            </a:pPr>
            <a:endParaRPr lang="en-US" sz="200" b="1" dirty="0" smtClean="0">
              <a:solidFill>
                <a:schemeClr val="tx1">
                  <a:lumMod val="50000"/>
                  <a:lumOff val="50000"/>
                </a:schemeClr>
              </a:solidFill>
            </a:endParaRPr>
          </a:p>
          <a:p>
            <a:pPr marL="171450" indent="-171450">
              <a:buFont typeface="Wingdings" charset="2"/>
              <a:buChar char="ü"/>
            </a:pPr>
            <a:r>
              <a:rPr lang="en-US" sz="1200" b="1" dirty="0">
                <a:solidFill>
                  <a:schemeClr val="tx1">
                    <a:lumMod val="50000"/>
                    <a:lumOff val="50000"/>
                  </a:schemeClr>
                </a:solidFill>
              </a:rPr>
              <a:t>Perdue Farms was largely associated with the word "free" because consumers interacted with and shared coupons on </a:t>
            </a:r>
            <a:r>
              <a:rPr lang="en-US" sz="1200" b="1" dirty="0" smtClean="0">
                <a:solidFill>
                  <a:schemeClr val="tx1">
                    <a:lumMod val="50000"/>
                    <a:lumOff val="50000"/>
                  </a:schemeClr>
                </a:solidFill>
              </a:rPr>
              <a:t>Facebook</a:t>
            </a:r>
          </a:p>
          <a:p>
            <a:pPr marL="171450" indent="-171450">
              <a:buFont typeface="Wingdings" charset="2"/>
              <a:buChar char="ü"/>
            </a:pPr>
            <a:r>
              <a:rPr lang="en-US" sz="1200" b="1" dirty="0" smtClean="0">
                <a:solidFill>
                  <a:schemeClr val="tx1">
                    <a:lumMod val="50000"/>
                    <a:lumOff val="50000"/>
                  </a:schemeClr>
                </a:solidFill>
              </a:rPr>
              <a:t>Influencers </a:t>
            </a:r>
            <a:r>
              <a:rPr lang="en-US" sz="1200" b="1" dirty="0">
                <a:solidFill>
                  <a:schemeClr val="tx1">
                    <a:lumMod val="50000"/>
                    <a:lumOff val="50000"/>
                  </a:schemeClr>
                </a:solidFill>
              </a:rPr>
              <a:t>were most motivated to buy Perdue Farms chicken because of it's color and affordable cost</a:t>
            </a:r>
            <a:endParaRPr lang="en-US" sz="1200" b="1" dirty="0" smtClean="0">
              <a:solidFill>
                <a:schemeClr val="tx1">
                  <a:lumMod val="50000"/>
                  <a:lumOff val="50000"/>
                </a:schemeClr>
              </a:solidFill>
            </a:endParaRPr>
          </a:p>
          <a:p>
            <a:pPr marL="171450" indent="-171450">
              <a:buFont typeface="Wingdings" charset="2"/>
              <a:buChar char="ü"/>
            </a:pPr>
            <a:endParaRPr lang="en-US" sz="200" b="1" dirty="0" smtClean="0">
              <a:solidFill>
                <a:schemeClr val="tx1">
                  <a:lumMod val="50000"/>
                  <a:lumOff val="50000"/>
                </a:schemeClr>
              </a:solidFill>
            </a:endParaRPr>
          </a:p>
          <a:p>
            <a:pPr marL="171450" indent="-171450">
              <a:buFont typeface="Wingdings" charset="2"/>
              <a:buChar char="ü"/>
            </a:pPr>
            <a:r>
              <a:rPr lang="en-US" sz="1200" b="1" dirty="0" smtClean="0">
                <a:solidFill>
                  <a:schemeClr val="tx1">
                    <a:lumMod val="50000"/>
                    <a:lumOff val="50000"/>
                  </a:schemeClr>
                </a:solidFill>
              </a:rPr>
              <a:t>Sanderson Farms made up 1% of the conversation</a:t>
            </a:r>
          </a:p>
          <a:p>
            <a:pPr marL="457977" lvl="1" indent="-171450">
              <a:buFont typeface="Wingdings" charset="2"/>
              <a:buChar char="ü"/>
            </a:pPr>
            <a:r>
              <a:rPr lang="en-US" sz="1200" b="1" dirty="0" smtClean="0">
                <a:solidFill>
                  <a:schemeClr val="tx1">
                    <a:lumMod val="50000"/>
                    <a:lumOff val="50000"/>
                  </a:schemeClr>
                </a:solidFill>
              </a:rPr>
              <a:t>The majority of Sanderson’s share came from a specific link: </a:t>
            </a:r>
            <a:r>
              <a:rPr lang="en-US" sz="1200" b="1" dirty="0">
                <a:solidFill>
                  <a:schemeClr val="tx1">
                    <a:lumMod val="50000"/>
                    <a:lumOff val="50000"/>
                  </a:schemeClr>
                </a:solidFill>
                <a:hlinkClick r:id="rId4"/>
              </a:rPr>
              <a:t>http://www.sandersonfarms.com/store-finder</a:t>
            </a:r>
            <a:r>
              <a:rPr lang="en-US" sz="1200" b="1" dirty="0" smtClean="0">
                <a:solidFill>
                  <a:schemeClr val="tx1">
                    <a:lumMod val="50000"/>
                    <a:lumOff val="50000"/>
                  </a:schemeClr>
                </a:solidFill>
                <a:hlinkClick r:id="rId4"/>
              </a:rPr>
              <a:t>/</a:t>
            </a:r>
            <a:endParaRPr lang="en-US" sz="1200" b="1" dirty="0" smtClean="0">
              <a:solidFill>
                <a:schemeClr val="tx1">
                  <a:lumMod val="50000"/>
                  <a:lumOff val="50000"/>
                </a:schemeClr>
              </a:solidFill>
            </a:endParaRPr>
          </a:p>
          <a:p>
            <a:pPr marL="171450" indent="-171450">
              <a:buFont typeface="Wingdings" charset="2"/>
              <a:buChar char="ü"/>
            </a:pPr>
            <a:endParaRPr lang="en-US" sz="1200" b="1" dirty="0">
              <a:solidFill>
                <a:schemeClr val="tx1">
                  <a:lumMod val="50000"/>
                  <a:lumOff val="50000"/>
                </a:schemeClr>
              </a:solidFill>
            </a:endParaRPr>
          </a:p>
        </p:txBody>
      </p:sp>
      <p:sp>
        <p:nvSpPr>
          <p:cNvPr id="31" name="Rectangle 30"/>
          <p:cNvSpPr/>
          <p:nvPr/>
        </p:nvSpPr>
        <p:spPr>
          <a:xfrm>
            <a:off x="0" y="0"/>
            <a:ext cx="7772400" cy="67700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Pentagon 36"/>
          <p:cNvSpPr/>
          <p:nvPr/>
        </p:nvSpPr>
        <p:spPr>
          <a:xfrm>
            <a:off x="0" y="0"/>
            <a:ext cx="6229350" cy="667579"/>
          </a:xfrm>
          <a:prstGeom prst="homePlate">
            <a:avLst/>
          </a:prstGeom>
          <a:solidFill>
            <a:srgbClr val="5B9BD5">
              <a:alpha val="8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69B4FA"/>
              </a:solidFill>
            </a:endParaRPr>
          </a:p>
        </p:txBody>
      </p:sp>
      <p:pic>
        <p:nvPicPr>
          <p:cNvPr id="38" name="Picture 3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0345" y="9087"/>
            <a:ext cx="1607668" cy="639343"/>
          </a:xfrm>
          <a:prstGeom prst="rect">
            <a:avLst/>
          </a:prstGeom>
        </p:spPr>
      </p:pic>
      <p:sp>
        <p:nvSpPr>
          <p:cNvPr id="39" name="TextBox 38"/>
          <p:cNvSpPr txBox="1"/>
          <p:nvPr/>
        </p:nvSpPr>
        <p:spPr>
          <a:xfrm>
            <a:off x="1813439" y="28573"/>
            <a:ext cx="4172691" cy="654025"/>
          </a:xfrm>
          <a:prstGeom prst="rect">
            <a:avLst/>
          </a:prstGeom>
          <a:noFill/>
        </p:spPr>
        <p:txBody>
          <a:bodyPr wrap="square" rtlCol="0">
            <a:spAutoFit/>
          </a:bodyPr>
          <a:lstStyle/>
          <a:p>
            <a:r>
              <a:rPr lang="en-US" sz="1400" dirty="0">
                <a:solidFill>
                  <a:schemeClr val="bg1"/>
                </a:solidFill>
                <a:latin typeface="Lato" charset="0"/>
                <a:ea typeface="Lato" charset="0"/>
                <a:cs typeface="Lato" charset="0"/>
              </a:rPr>
              <a:t>Sanderson Farms Insights for BBDO</a:t>
            </a:r>
          </a:p>
          <a:p>
            <a:r>
              <a:rPr lang="en-US" sz="1050" dirty="0" smtClean="0">
                <a:solidFill>
                  <a:schemeClr val="bg1"/>
                </a:solidFill>
                <a:latin typeface="Lato" charset="0"/>
                <a:ea typeface="Lato" charset="0"/>
                <a:cs typeface="Lato" charset="0"/>
              </a:rPr>
              <a:t>Powered by Facebook Topic Data</a:t>
            </a:r>
            <a:endParaRPr lang="en-US" sz="900" dirty="0">
              <a:solidFill>
                <a:schemeClr val="bg1"/>
              </a:solidFill>
              <a:latin typeface="Lato" charset="0"/>
              <a:ea typeface="Lato" charset="0"/>
              <a:cs typeface="Lato" charset="0"/>
            </a:endParaRPr>
          </a:p>
          <a:p>
            <a:r>
              <a:rPr lang="en-US" sz="1050" dirty="0">
                <a:solidFill>
                  <a:schemeClr val="bg1"/>
                </a:solidFill>
                <a:latin typeface="Lato" charset="0"/>
                <a:ea typeface="Lato" charset="0"/>
                <a:cs typeface="Lato" charset="0"/>
              </a:rPr>
              <a:t>Run Dates: </a:t>
            </a:r>
            <a:r>
              <a:rPr lang="en-US" sz="1050" dirty="0" smtClean="0">
                <a:solidFill>
                  <a:schemeClr val="bg1"/>
                </a:solidFill>
                <a:latin typeface="Lato" charset="0"/>
                <a:ea typeface="Lato" charset="0"/>
                <a:cs typeface="Lato" charset="0"/>
              </a:rPr>
              <a:t>4/28/2016 </a:t>
            </a:r>
            <a:r>
              <a:rPr lang="en-US" sz="1050" dirty="0">
                <a:solidFill>
                  <a:schemeClr val="bg1"/>
                </a:solidFill>
                <a:latin typeface="Lato" charset="0"/>
                <a:ea typeface="Lato" charset="0"/>
                <a:cs typeface="Lato" charset="0"/>
              </a:rPr>
              <a:t>– </a:t>
            </a:r>
            <a:r>
              <a:rPr lang="en-US" sz="1050" dirty="0" smtClean="0">
                <a:solidFill>
                  <a:schemeClr val="bg1"/>
                </a:solidFill>
                <a:latin typeface="Lato" charset="0"/>
                <a:ea typeface="Lato" charset="0"/>
                <a:cs typeface="Lato" charset="0"/>
              </a:rPr>
              <a:t>5/4/2016</a:t>
            </a:r>
            <a:endParaRPr lang="en-US" sz="1200" dirty="0">
              <a:solidFill>
                <a:schemeClr val="bg1"/>
              </a:solidFill>
              <a:latin typeface="Lato" charset="0"/>
              <a:ea typeface="Lato" charset="0"/>
              <a:cs typeface="Lato" charset="0"/>
            </a:endParaRPr>
          </a:p>
        </p:txBody>
      </p:sp>
      <p:pic>
        <p:nvPicPr>
          <p:cNvPr id="40" name="Picture 3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26686" y="30174"/>
            <a:ext cx="1106943" cy="619197"/>
          </a:xfrm>
          <a:prstGeom prst="rect">
            <a:avLst/>
          </a:prstGeom>
          <a:effectLst>
            <a:softEdge rad="0"/>
          </a:effectLst>
        </p:spPr>
      </p:pic>
      <p:pic>
        <p:nvPicPr>
          <p:cNvPr id="45" name="Picture 4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341" y="915897"/>
            <a:ext cx="7627993" cy="3019039"/>
          </a:xfrm>
          <a:prstGeom prst="rect">
            <a:avLst/>
          </a:prstGeom>
        </p:spPr>
      </p:pic>
      <p:sp>
        <p:nvSpPr>
          <p:cNvPr id="46" name="Rectangle 45"/>
          <p:cNvSpPr/>
          <p:nvPr/>
        </p:nvSpPr>
        <p:spPr>
          <a:xfrm>
            <a:off x="234218" y="1253650"/>
            <a:ext cx="7095766" cy="286759"/>
          </a:xfrm>
          <a:prstGeom prst="rect">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7" name="TextBox 46"/>
          <p:cNvSpPr txBox="1"/>
          <p:nvPr/>
        </p:nvSpPr>
        <p:spPr>
          <a:xfrm>
            <a:off x="303526" y="1265210"/>
            <a:ext cx="885179" cy="276999"/>
          </a:xfrm>
          <a:prstGeom prst="rect">
            <a:avLst/>
          </a:prstGeom>
          <a:noFill/>
        </p:spPr>
        <p:txBody>
          <a:bodyPr wrap="none" rtlCol="0" anchor="ctr">
            <a:spAutoFit/>
          </a:bodyPr>
          <a:lstStyle/>
          <a:p>
            <a:r>
              <a:rPr lang="en-US" sz="1200" b="1" dirty="0" smtClean="0">
                <a:solidFill>
                  <a:schemeClr val="bg1"/>
                </a:solidFill>
              </a:rPr>
              <a:t>Top 5 Links</a:t>
            </a:r>
          </a:p>
        </p:txBody>
      </p:sp>
      <p:sp>
        <p:nvSpPr>
          <p:cNvPr id="48" name="Rectangle 47"/>
          <p:cNvSpPr/>
          <p:nvPr/>
        </p:nvSpPr>
        <p:spPr>
          <a:xfrm>
            <a:off x="234218" y="1618155"/>
            <a:ext cx="7064494" cy="369332"/>
          </a:xfrm>
          <a:prstGeom prst="rect">
            <a:avLst/>
          </a:prstGeom>
        </p:spPr>
        <p:txBody>
          <a:bodyPr wrap="square">
            <a:spAutoFit/>
          </a:bodyPr>
          <a:lstStyle/>
          <a:p>
            <a:r>
              <a:rPr lang="en-US" sz="900" dirty="0" smtClean="0">
                <a:solidFill>
                  <a:schemeClr val="tx1">
                    <a:lumMod val="50000"/>
                    <a:lumOff val="50000"/>
                  </a:schemeClr>
                </a:solidFill>
              </a:rPr>
              <a:t>Politics is the primary bridge between the ‘Animal Welfare’ and ‘Food Safety’ conversations. Despite the title of the article having to do with ‘Food Safety’, The argument for labeling of foods that include GMOs commonly spews over into the treatment of animals.  </a:t>
            </a:r>
            <a:endParaRPr lang="en-US" sz="900" dirty="0">
              <a:solidFill>
                <a:schemeClr val="tx1">
                  <a:lumMod val="50000"/>
                  <a:lumOff val="50000"/>
                </a:schemeClr>
              </a:solidFill>
            </a:endParaRPr>
          </a:p>
        </p:txBody>
      </p:sp>
      <p:pic>
        <p:nvPicPr>
          <p:cNvPr id="51" name="Picture 5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247500" y="2090360"/>
            <a:ext cx="1805218" cy="1521238"/>
          </a:xfrm>
          <a:prstGeom prst="rect">
            <a:avLst/>
          </a:prstGeom>
          <a:ln w="3175" cmpd="sng">
            <a:solidFill>
              <a:srgbClr val="D9D9D9"/>
            </a:solidFill>
          </a:ln>
        </p:spPr>
      </p:pic>
      <p:sp>
        <p:nvSpPr>
          <p:cNvPr id="52" name="Rectangle 51"/>
          <p:cNvSpPr/>
          <p:nvPr/>
        </p:nvSpPr>
        <p:spPr>
          <a:xfrm>
            <a:off x="403870" y="1981559"/>
            <a:ext cx="2945542" cy="1600438"/>
          </a:xfrm>
          <a:prstGeom prst="rect">
            <a:avLst/>
          </a:prstGeom>
        </p:spPr>
        <p:txBody>
          <a:bodyPr wrap="square">
            <a:spAutoFit/>
          </a:bodyPr>
          <a:lstStyle/>
          <a:p>
            <a:r>
              <a:rPr lang="en-US" sz="1400" b="1" dirty="0">
                <a:solidFill>
                  <a:srgbClr val="7F7F7F"/>
                </a:solidFill>
              </a:rPr>
              <a:t>4</a:t>
            </a:r>
            <a:r>
              <a:rPr lang="en-US" sz="1400" b="1" dirty="0" smtClean="0">
                <a:solidFill>
                  <a:srgbClr val="7F7F7F"/>
                </a:solidFill>
              </a:rPr>
              <a:t>7%</a:t>
            </a:r>
            <a:r>
              <a:rPr lang="en-US" sz="1100" b="1" dirty="0" smtClean="0">
                <a:solidFill>
                  <a:srgbClr val="7F7F7F"/>
                </a:solidFill>
              </a:rPr>
              <a:t> - </a:t>
            </a:r>
            <a:r>
              <a:rPr lang="en-US" sz="1100" b="1" dirty="0" smtClean="0">
                <a:solidFill>
                  <a:srgbClr val="7F7F7F"/>
                </a:solidFill>
                <a:hlinkClick r:id="rId8"/>
              </a:rPr>
              <a:t>Bernie Sanders: Organic Farming</a:t>
            </a:r>
            <a:endParaRPr lang="en-US" sz="1100" b="1" dirty="0">
              <a:solidFill>
                <a:srgbClr val="7F7F7F"/>
              </a:solidFill>
            </a:endParaRPr>
          </a:p>
          <a:p>
            <a:endParaRPr lang="en-US" sz="700" b="1" dirty="0" smtClean="0">
              <a:solidFill>
                <a:srgbClr val="7F7F7F"/>
              </a:solidFill>
              <a:hlinkClick r:id="rId9"/>
            </a:endParaRPr>
          </a:p>
          <a:p>
            <a:r>
              <a:rPr lang="en-US" sz="1400" b="1" dirty="0" smtClean="0">
                <a:solidFill>
                  <a:srgbClr val="7F7F7F"/>
                </a:solidFill>
              </a:rPr>
              <a:t>18%</a:t>
            </a:r>
            <a:r>
              <a:rPr lang="en-US" sz="1100" b="1" dirty="0" smtClean="0">
                <a:solidFill>
                  <a:srgbClr val="7F7F7F"/>
                </a:solidFill>
              </a:rPr>
              <a:t> - </a:t>
            </a:r>
            <a:r>
              <a:rPr lang="en-US" sz="1100" b="1" dirty="0" smtClean="0">
                <a:solidFill>
                  <a:srgbClr val="7F7F7F"/>
                </a:solidFill>
                <a:hlinkClick r:id="rId10"/>
              </a:rPr>
              <a:t>Pinterest: Animal Matters</a:t>
            </a:r>
            <a:endParaRPr lang="en-US" sz="1100" b="1" dirty="0">
              <a:solidFill>
                <a:srgbClr val="7F7F7F"/>
              </a:solidFill>
            </a:endParaRPr>
          </a:p>
          <a:p>
            <a:endParaRPr lang="en-US" sz="700" b="1" dirty="0">
              <a:solidFill>
                <a:srgbClr val="7F7F7F"/>
              </a:solidFill>
              <a:hlinkClick r:id="rId9"/>
            </a:endParaRPr>
          </a:p>
          <a:p>
            <a:r>
              <a:rPr lang="en-US" sz="1400" b="1" dirty="0" smtClean="0">
                <a:solidFill>
                  <a:srgbClr val="7F7F7F"/>
                </a:solidFill>
              </a:rPr>
              <a:t>13% - </a:t>
            </a:r>
            <a:r>
              <a:rPr lang="en-US" sz="1100" b="1" dirty="0" smtClean="0">
                <a:solidFill>
                  <a:srgbClr val="7F7F7F"/>
                </a:solidFill>
                <a:hlinkClick r:id="rId11"/>
              </a:rPr>
              <a:t>250 Dogs Rescued from Slaughter</a:t>
            </a:r>
            <a:endParaRPr lang="en-US" sz="1100" b="1" dirty="0">
              <a:solidFill>
                <a:srgbClr val="7F7F7F"/>
              </a:solidFill>
            </a:endParaRPr>
          </a:p>
          <a:p>
            <a:endParaRPr lang="en-US" sz="700" b="1" dirty="0" smtClean="0">
              <a:solidFill>
                <a:srgbClr val="7F7F7F"/>
              </a:solidFill>
            </a:endParaRPr>
          </a:p>
          <a:p>
            <a:r>
              <a:rPr lang="en-US" sz="1400" b="1" dirty="0" smtClean="0">
                <a:solidFill>
                  <a:srgbClr val="7F7F7F"/>
                </a:solidFill>
              </a:rPr>
              <a:t>11% </a:t>
            </a:r>
            <a:r>
              <a:rPr lang="en-US" sz="1100" b="1" dirty="0" smtClean="0">
                <a:solidFill>
                  <a:srgbClr val="7F7F7F"/>
                </a:solidFill>
              </a:rPr>
              <a:t>- </a:t>
            </a:r>
            <a:r>
              <a:rPr lang="en-US" sz="1100" b="1" dirty="0" smtClean="0">
                <a:solidFill>
                  <a:srgbClr val="7F7F7F"/>
                </a:solidFill>
                <a:hlinkClick r:id="rId12"/>
              </a:rPr>
              <a:t>MFA Blog: School Diciplines Teacher</a:t>
            </a:r>
            <a:endParaRPr lang="en-US" sz="1100" b="1" dirty="0" smtClean="0">
              <a:solidFill>
                <a:srgbClr val="7F7F7F"/>
              </a:solidFill>
            </a:endParaRPr>
          </a:p>
          <a:p>
            <a:endParaRPr lang="en-US" sz="700" i="1" dirty="0" smtClean="0">
              <a:solidFill>
                <a:srgbClr val="7F7F7F"/>
              </a:solidFill>
            </a:endParaRPr>
          </a:p>
          <a:p>
            <a:r>
              <a:rPr lang="en-US" sz="1400" b="1" dirty="0" smtClean="0">
                <a:solidFill>
                  <a:srgbClr val="7F7F7F"/>
                </a:solidFill>
              </a:rPr>
              <a:t>11% </a:t>
            </a:r>
            <a:r>
              <a:rPr lang="en-US" sz="1100" b="1" dirty="0" smtClean="0">
                <a:solidFill>
                  <a:srgbClr val="7F7F7F"/>
                </a:solidFill>
              </a:rPr>
              <a:t>- </a:t>
            </a:r>
            <a:r>
              <a:rPr lang="en-US" sz="1100" b="1" dirty="0" smtClean="0">
                <a:solidFill>
                  <a:srgbClr val="7F7F7F"/>
                </a:solidFill>
                <a:hlinkClick r:id="rId13"/>
              </a:rPr>
              <a:t>Animal Welfare Petitions</a:t>
            </a:r>
            <a:endParaRPr lang="en-US" sz="1100" i="1" dirty="0" smtClean="0">
              <a:solidFill>
                <a:srgbClr val="7F7F7F"/>
              </a:solidFill>
            </a:endParaRPr>
          </a:p>
        </p:txBody>
      </p:sp>
      <p:pic>
        <p:nvPicPr>
          <p:cNvPr id="53" name="Picture 52"/>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286995" y="2090360"/>
            <a:ext cx="1824415" cy="1521238"/>
          </a:xfrm>
          <a:prstGeom prst="rect">
            <a:avLst/>
          </a:prstGeom>
          <a:ln>
            <a:solidFill>
              <a:srgbClr val="D9D9D9"/>
            </a:solidFill>
          </a:ln>
        </p:spPr>
      </p:pic>
      <p:sp>
        <p:nvSpPr>
          <p:cNvPr id="33" name="Rectangle 32"/>
          <p:cNvSpPr/>
          <p:nvPr/>
        </p:nvSpPr>
        <p:spPr>
          <a:xfrm>
            <a:off x="201709" y="6621780"/>
            <a:ext cx="7331920" cy="325903"/>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4" name="TextBox 33"/>
          <p:cNvSpPr txBox="1"/>
          <p:nvPr/>
        </p:nvSpPr>
        <p:spPr>
          <a:xfrm>
            <a:off x="255221" y="6621780"/>
            <a:ext cx="2396810" cy="307777"/>
          </a:xfrm>
          <a:prstGeom prst="rect">
            <a:avLst/>
          </a:prstGeom>
          <a:noFill/>
        </p:spPr>
        <p:txBody>
          <a:bodyPr wrap="none" rtlCol="0">
            <a:spAutoFit/>
          </a:bodyPr>
          <a:lstStyle/>
          <a:p>
            <a:r>
              <a:rPr lang="en-US" sz="1400" b="1" dirty="0">
                <a:solidFill>
                  <a:schemeClr val="bg1"/>
                </a:solidFill>
                <a:latin typeface="Lato" charset="0"/>
                <a:ea typeface="Lato" charset="0"/>
                <a:cs typeface="Lato" charset="0"/>
              </a:rPr>
              <a:t>Conversation Cycle Insights</a:t>
            </a:r>
          </a:p>
        </p:txBody>
      </p:sp>
      <p:sp>
        <p:nvSpPr>
          <p:cNvPr id="35" name="TextBox 34"/>
          <p:cNvSpPr txBox="1"/>
          <p:nvPr/>
        </p:nvSpPr>
        <p:spPr>
          <a:xfrm>
            <a:off x="201709" y="6965592"/>
            <a:ext cx="7128275" cy="1204625"/>
          </a:xfrm>
          <a:prstGeom prst="rect">
            <a:avLst/>
          </a:prstGeom>
          <a:noFill/>
        </p:spPr>
        <p:txBody>
          <a:bodyPr wrap="square" rtlCol="0">
            <a:spAutoFit/>
          </a:bodyPr>
          <a:lstStyle/>
          <a:p>
            <a:r>
              <a:rPr lang="en-US" sz="1000" b="1" dirty="0" smtClean="0">
                <a:solidFill>
                  <a:schemeClr val="accent1">
                    <a:lumMod val="50000"/>
                  </a:schemeClr>
                </a:solidFill>
              </a:rPr>
              <a:t>Daily Volume</a:t>
            </a:r>
            <a:r>
              <a:rPr lang="en-US" sz="1000" dirty="0">
                <a:solidFill>
                  <a:schemeClr val="accent1">
                    <a:lumMod val="50000"/>
                  </a:schemeClr>
                </a:solidFill>
              </a:rPr>
              <a:t>: </a:t>
            </a:r>
            <a:r>
              <a:rPr lang="en-US" sz="1000" dirty="0" smtClean="0">
                <a:solidFill>
                  <a:schemeClr val="accent1">
                    <a:lumMod val="50000"/>
                  </a:schemeClr>
                </a:solidFill>
              </a:rPr>
              <a:t>Unlike the chicken manufacturing industry, weekends were more popular for the Animal Welfare discussion</a:t>
            </a:r>
          </a:p>
          <a:p>
            <a:endParaRPr lang="en-US" sz="600" b="1" dirty="0" smtClean="0">
              <a:solidFill>
                <a:schemeClr val="accent1">
                  <a:lumMod val="50000"/>
                </a:schemeClr>
              </a:solidFill>
            </a:endParaRPr>
          </a:p>
          <a:p>
            <a:r>
              <a:rPr lang="en-US" sz="1000" b="1" dirty="0" smtClean="0">
                <a:solidFill>
                  <a:schemeClr val="accent1">
                    <a:lumMod val="50000"/>
                  </a:schemeClr>
                </a:solidFill>
              </a:rPr>
              <a:t>Hourly Volume</a:t>
            </a:r>
            <a:r>
              <a:rPr lang="en-US" sz="1000" dirty="0" smtClean="0">
                <a:solidFill>
                  <a:schemeClr val="accent1">
                    <a:lumMod val="50000"/>
                  </a:schemeClr>
                </a:solidFill>
              </a:rPr>
              <a:t>: The conversation typically peaked in the early morning</a:t>
            </a:r>
          </a:p>
          <a:p>
            <a:endParaRPr lang="en-US" sz="600" b="1" dirty="0" smtClean="0">
              <a:solidFill>
                <a:schemeClr val="accent1">
                  <a:lumMod val="50000"/>
                </a:schemeClr>
              </a:solidFill>
            </a:endParaRPr>
          </a:p>
          <a:p>
            <a:r>
              <a:rPr lang="en-US" sz="1000" b="1" dirty="0" smtClean="0">
                <a:solidFill>
                  <a:schemeClr val="accent1">
                    <a:lumMod val="50000"/>
                  </a:schemeClr>
                </a:solidFill>
              </a:rPr>
              <a:t>Peak on April 28</a:t>
            </a:r>
            <a:r>
              <a:rPr lang="en-US" sz="1000" b="1" baseline="30000" dirty="0" smtClean="0">
                <a:solidFill>
                  <a:schemeClr val="accent1">
                    <a:lumMod val="50000"/>
                  </a:schemeClr>
                </a:solidFill>
              </a:rPr>
              <a:t>th</a:t>
            </a:r>
            <a:r>
              <a:rPr lang="en-US" sz="1000" dirty="0" smtClean="0">
                <a:solidFill>
                  <a:schemeClr val="accent1">
                    <a:lumMod val="50000"/>
                  </a:schemeClr>
                </a:solidFill>
              </a:rPr>
              <a:t>: The largest peak in conversation was on April 28</a:t>
            </a:r>
            <a:r>
              <a:rPr lang="en-US" sz="1000" baseline="30000" dirty="0" smtClean="0">
                <a:solidFill>
                  <a:schemeClr val="accent1">
                    <a:lumMod val="50000"/>
                  </a:schemeClr>
                </a:solidFill>
              </a:rPr>
              <a:t>th</a:t>
            </a:r>
            <a:r>
              <a:rPr lang="en-US" sz="1000" dirty="0" smtClean="0">
                <a:solidFill>
                  <a:schemeClr val="accent1">
                    <a:lumMod val="50000"/>
                  </a:schemeClr>
                </a:solidFill>
              </a:rPr>
              <a:t> due to an over-index of </a:t>
            </a:r>
            <a:r>
              <a:rPr lang="en-US" sz="1000" dirty="0" err="1">
                <a:solidFill>
                  <a:schemeClr val="accent1">
                    <a:lumMod val="50000"/>
                  </a:schemeClr>
                </a:solidFill>
              </a:rPr>
              <a:t>f</a:t>
            </a:r>
            <a:r>
              <a:rPr lang="en-US" sz="1000" dirty="0" err="1" smtClean="0">
                <a:solidFill>
                  <a:schemeClr val="accent1">
                    <a:lumMod val="50000"/>
                  </a:schemeClr>
                </a:solidFill>
              </a:rPr>
              <a:t>ois</a:t>
            </a:r>
            <a:r>
              <a:rPr lang="en-US" sz="1000" dirty="0" smtClean="0">
                <a:solidFill>
                  <a:schemeClr val="accent1">
                    <a:lumMod val="50000"/>
                  </a:schemeClr>
                </a:solidFill>
              </a:rPr>
              <a:t> </a:t>
            </a:r>
            <a:r>
              <a:rPr lang="en-US" sz="1000" dirty="0" err="1" smtClean="0">
                <a:solidFill>
                  <a:schemeClr val="accent1">
                    <a:lumMod val="50000"/>
                  </a:schemeClr>
                </a:solidFill>
              </a:rPr>
              <a:t>gras</a:t>
            </a:r>
            <a:r>
              <a:rPr lang="en-US" sz="1000" dirty="0" smtClean="0">
                <a:solidFill>
                  <a:schemeClr val="accent1">
                    <a:lumMod val="50000"/>
                  </a:schemeClr>
                </a:solidFill>
              </a:rPr>
              <a:t> conversation coming from England. One particular piece of content was likely the cause of the surge in conversation based on an over-index of engagements.</a:t>
            </a:r>
            <a:endParaRPr lang="en-US" sz="500" dirty="0" smtClean="0">
              <a:solidFill>
                <a:schemeClr val="accent1">
                  <a:lumMod val="50000"/>
                </a:schemeClr>
              </a:solidFill>
            </a:endParaRPr>
          </a:p>
          <a:p>
            <a:endParaRPr lang="en-US" sz="900" dirty="0">
              <a:solidFill>
                <a:schemeClr val="accent1">
                  <a:lumMod val="50000"/>
                </a:schemeClr>
              </a:solidFill>
            </a:endParaRPr>
          </a:p>
          <a:p>
            <a:endParaRPr lang="en-US" dirty="0"/>
          </a:p>
        </p:txBody>
      </p:sp>
      <p:pic>
        <p:nvPicPr>
          <p:cNvPr id="41" name="Picture 40"/>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03870" y="7883000"/>
            <a:ext cx="6894842" cy="1719662"/>
          </a:xfrm>
          <a:prstGeom prst="rect">
            <a:avLst/>
          </a:prstGeom>
        </p:spPr>
      </p:pic>
      <p:sp>
        <p:nvSpPr>
          <p:cNvPr id="36" name="TextBox 35"/>
          <p:cNvSpPr txBox="1"/>
          <p:nvPr/>
        </p:nvSpPr>
        <p:spPr>
          <a:xfrm>
            <a:off x="2166649" y="8043364"/>
            <a:ext cx="3369283" cy="769441"/>
          </a:xfrm>
          <a:prstGeom prst="rect">
            <a:avLst/>
          </a:prstGeom>
          <a:noFill/>
        </p:spPr>
        <p:txBody>
          <a:bodyPr wrap="square" rtlCol="0">
            <a:spAutoFit/>
          </a:bodyPr>
          <a:lstStyle/>
          <a:p>
            <a:pPr algn="ctr"/>
            <a:r>
              <a:rPr lang="en-US" sz="2400" b="1" dirty="0" smtClean="0">
                <a:solidFill>
                  <a:schemeClr val="accent1">
                    <a:lumMod val="50000"/>
                  </a:schemeClr>
                </a:solidFill>
              </a:rPr>
              <a:t>372,400</a:t>
            </a:r>
          </a:p>
          <a:p>
            <a:pPr algn="ctr"/>
            <a:r>
              <a:rPr lang="en-US" sz="2000" b="1" dirty="0" smtClean="0">
                <a:solidFill>
                  <a:schemeClr val="accent1">
                    <a:lumMod val="50000"/>
                  </a:schemeClr>
                </a:solidFill>
              </a:rPr>
              <a:t>Total Interactions</a:t>
            </a:r>
          </a:p>
        </p:txBody>
      </p:sp>
    </p:spTree>
    <p:extLst>
      <p:ext uri="{BB962C8B-B14F-4D97-AF65-F5344CB8AC3E}">
        <p14:creationId xmlns:p14="http://schemas.microsoft.com/office/powerpoint/2010/main" val="203865014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Slide Number Placeholder 16"/>
          <p:cNvSpPr>
            <a:spLocks noGrp="1"/>
          </p:cNvSpPr>
          <p:nvPr>
            <p:ph type="sldNum" sz="quarter" idx="12"/>
          </p:nvPr>
        </p:nvSpPr>
        <p:spPr/>
        <p:txBody>
          <a:bodyPr/>
          <a:lstStyle/>
          <a:p>
            <a:fld id="{9D17D716-ABF0-F24B-B35D-31D59C670D3B}" type="slidenum">
              <a:rPr lang="en-US" smtClean="0"/>
              <a:t>3</a:t>
            </a:fld>
            <a:endParaRPr lang="en-US"/>
          </a:p>
        </p:txBody>
      </p:sp>
      <p:sp>
        <p:nvSpPr>
          <p:cNvPr id="44" name="Rectangle 43"/>
          <p:cNvSpPr/>
          <p:nvPr/>
        </p:nvSpPr>
        <p:spPr>
          <a:xfrm>
            <a:off x="0" y="804562"/>
            <a:ext cx="7095766" cy="286759"/>
          </a:xfrm>
          <a:prstGeom prst="rect">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5" name="TextBox 44"/>
          <p:cNvSpPr txBox="1"/>
          <p:nvPr/>
        </p:nvSpPr>
        <p:spPr>
          <a:xfrm>
            <a:off x="0" y="821043"/>
            <a:ext cx="3132589" cy="276999"/>
          </a:xfrm>
          <a:prstGeom prst="rect">
            <a:avLst/>
          </a:prstGeom>
          <a:noFill/>
        </p:spPr>
        <p:txBody>
          <a:bodyPr wrap="none" rtlCol="0" anchor="ctr">
            <a:spAutoFit/>
          </a:bodyPr>
          <a:lstStyle/>
          <a:p>
            <a:r>
              <a:rPr lang="en-US" sz="1200" b="1" dirty="0">
                <a:solidFill>
                  <a:schemeClr val="bg1"/>
                </a:solidFill>
              </a:rPr>
              <a:t>Animal </a:t>
            </a:r>
            <a:r>
              <a:rPr lang="en-US" sz="1200" b="1" dirty="0" smtClean="0">
                <a:solidFill>
                  <a:schemeClr val="bg1"/>
                </a:solidFill>
              </a:rPr>
              <a:t>Welfare Custom Conversation Insights</a:t>
            </a:r>
            <a:endParaRPr lang="en-US" sz="1200" b="1" dirty="0">
              <a:solidFill>
                <a:schemeClr val="bg1"/>
              </a:solidFill>
            </a:endParaRPr>
          </a:p>
        </p:txBody>
      </p:sp>
      <p:pic>
        <p:nvPicPr>
          <p:cNvPr id="85" name="Picture 8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68649" y="3684955"/>
            <a:ext cx="3722348" cy="3123425"/>
          </a:xfrm>
          <a:prstGeom prst="rect">
            <a:avLst/>
          </a:prstGeom>
        </p:spPr>
      </p:pic>
      <p:pic>
        <p:nvPicPr>
          <p:cNvPr id="38" name="Picture 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54474" y="927528"/>
            <a:ext cx="3722348" cy="3123425"/>
          </a:xfrm>
          <a:prstGeom prst="rect">
            <a:avLst/>
          </a:prstGeom>
        </p:spPr>
      </p:pic>
      <p:sp>
        <p:nvSpPr>
          <p:cNvPr id="30" name="Terminator 29"/>
          <p:cNvSpPr/>
          <p:nvPr/>
        </p:nvSpPr>
        <p:spPr>
          <a:xfrm>
            <a:off x="6413744" y="804562"/>
            <a:ext cx="987994" cy="291810"/>
          </a:xfrm>
          <a:prstGeom prst="flowChartTerminator">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0" name="Picture 7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136" y="3692045"/>
            <a:ext cx="3722348" cy="3123425"/>
          </a:xfrm>
          <a:prstGeom prst="rect">
            <a:avLst/>
          </a:prstGeom>
        </p:spPr>
      </p:pic>
      <p:pic>
        <p:nvPicPr>
          <p:cNvPr id="37" name="Picture 3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136" y="929198"/>
            <a:ext cx="3722348" cy="3123425"/>
          </a:xfrm>
          <a:prstGeom prst="rect">
            <a:avLst/>
          </a:prstGeom>
        </p:spPr>
      </p:pic>
      <p:sp>
        <p:nvSpPr>
          <p:cNvPr id="81" name="Rectangle 80"/>
          <p:cNvSpPr/>
          <p:nvPr/>
        </p:nvSpPr>
        <p:spPr>
          <a:xfrm>
            <a:off x="255415" y="4031844"/>
            <a:ext cx="3462629" cy="286482"/>
          </a:xfrm>
          <a:prstGeom prst="rect">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2" name="TextBox 81"/>
          <p:cNvSpPr txBox="1"/>
          <p:nvPr/>
        </p:nvSpPr>
        <p:spPr>
          <a:xfrm>
            <a:off x="331098" y="4033259"/>
            <a:ext cx="1935851" cy="276999"/>
          </a:xfrm>
          <a:prstGeom prst="rect">
            <a:avLst/>
          </a:prstGeom>
          <a:noFill/>
        </p:spPr>
        <p:txBody>
          <a:bodyPr wrap="none" rtlCol="0" anchor="ctr">
            <a:spAutoFit/>
          </a:bodyPr>
          <a:lstStyle/>
          <a:p>
            <a:r>
              <a:rPr lang="en-US" sz="1200" b="1" dirty="0" smtClean="0">
                <a:solidFill>
                  <a:schemeClr val="bg1"/>
                </a:solidFill>
              </a:rPr>
              <a:t>Deep Dive: Factory Farming</a:t>
            </a:r>
            <a:endParaRPr lang="en-US" sz="1200" b="1" dirty="0">
              <a:solidFill>
                <a:schemeClr val="bg1"/>
              </a:solidFill>
            </a:endParaRPr>
          </a:p>
        </p:txBody>
      </p:sp>
      <p:pic>
        <p:nvPicPr>
          <p:cNvPr id="84" name="Picture 8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38647" y="1694242"/>
            <a:ext cx="3301386" cy="1984343"/>
          </a:xfrm>
          <a:prstGeom prst="rect">
            <a:avLst/>
          </a:prstGeom>
          <a:ln w="3175" cmpd="sng">
            <a:solidFill>
              <a:srgbClr val="D9D9D9"/>
            </a:solidFill>
          </a:ln>
        </p:spPr>
      </p:pic>
      <p:sp>
        <p:nvSpPr>
          <p:cNvPr id="86" name="Rectangle 85"/>
          <p:cNvSpPr/>
          <p:nvPr/>
        </p:nvSpPr>
        <p:spPr>
          <a:xfrm>
            <a:off x="3905928" y="4024754"/>
            <a:ext cx="3462629" cy="286482"/>
          </a:xfrm>
          <a:prstGeom prst="rect">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7" name="TextBox 86"/>
          <p:cNvSpPr txBox="1"/>
          <p:nvPr/>
        </p:nvSpPr>
        <p:spPr>
          <a:xfrm>
            <a:off x="3981611" y="4026169"/>
            <a:ext cx="2759858" cy="276999"/>
          </a:xfrm>
          <a:prstGeom prst="rect">
            <a:avLst/>
          </a:prstGeom>
          <a:noFill/>
        </p:spPr>
        <p:txBody>
          <a:bodyPr wrap="none" rtlCol="0" anchor="ctr">
            <a:spAutoFit/>
          </a:bodyPr>
          <a:lstStyle/>
          <a:p>
            <a:r>
              <a:rPr lang="en-US" sz="1200" b="1" dirty="0" smtClean="0">
                <a:solidFill>
                  <a:schemeClr val="bg1"/>
                </a:solidFill>
              </a:rPr>
              <a:t>Antibiotics: Production vs. Consumption</a:t>
            </a:r>
            <a:endParaRPr lang="en-US" sz="1200" b="1" dirty="0">
              <a:solidFill>
                <a:schemeClr val="bg1"/>
              </a:solidFill>
            </a:endParaRPr>
          </a:p>
        </p:txBody>
      </p:sp>
      <p:pic>
        <p:nvPicPr>
          <p:cNvPr id="89" name="Picture 8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81610" y="4479404"/>
            <a:ext cx="3309429" cy="1989177"/>
          </a:xfrm>
          <a:prstGeom prst="rect">
            <a:avLst/>
          </a:prstGeom>
          <a:ln w="3175" cmpd="sng">
            <a:solidFill>
              <a:srgbClr val="D9D9D9"/>
            </a:solidFill>
          </a:ln>
        </p:spPr>
      </p:pic>
      <p:pic>
        <p:nvPicPr>
          <p:cNvPr id="90" name="Picture 8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311" y="6470692"/>
            <a:ext cx="3722348" cy="3123425"/>
          </a:xfrm>
          <a:prstGeom prst="rect">
            <a:avLst/>
          </a:prstGeom>
        </p:spPr>
      </p:pic>
      <p:sp>
        <p:nvSpPr>
          <p:cNvPr id="91" name="Rectangle 90"/>
          <p:cNvSpPr/>
          <p:nvPr/>
        </p:nvSpPr>
        <p:spPr>
          <a:xfrm>
            <a:off x="269590" y="6810491"/>
            <a:ext cx="3462629" cy="286482"/>
          </a:xfrm>
          <a:prstGeom prst="rect">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2" name="TextBox 91"/>
          <p:cNvSpPr txBox="1"/>
          <p:nvPr/>
        </p:nvSpPr>
        <p:spPr>
          <a:xfrm>
            <a:off x="345273" y="6811906"/>
            <a:ext cx="1619674" cy="276999"/>
          </a:xfrm>
          <a:prstGeom prst="rect">
            <a:avLst/>
          </a:prstGeom>
          <a:noFill/>
        </p:spPr>
        <p:txBody>
          <a:bodyPr wrap="none" rtlCol="0" anchor="ctr">
            <a:spAutoFit/>
          </a:bodyPr>
          <a:lstStyle/>
          <a:p>
            <a:r>
              <a:rPr lang="en-US" sz="1200" b="1" dirty="0" smtClean="0">
                <a:solidFill>
                  <a:schemeClr val="bg1"/>
                </a:solidFill>
              </a:rPr>
              <a:t>Antibiotics: Categories</a:t>
            </a:r>
          </a:p>
        </p:txBody>
      </p:sp>
      <p:pic>
        <p:nvPicPr>
          <p:cNvPr id="98" name="Picture 9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3883" y="4479404"/>
            <a:ext cx="3326006" cy="2000904"/>
          </a:xfrm>
          <a:prstGeom prst="rect">
            <a:avLst/>
          </a:prstGeom>
          <a:ln w="3175" cmpd="sng">
            <a:solidFill>
              <a:srgbClr val="D9D9D9"/>
            </a:solidFill>
          </a:ln>
        </p:spPr>
      </p:pic>
      <p:pic>
        <p:nvPicPr>
          <p:cNvPr id="99" name="Picture 9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89916" y="6481322"/>
            <a:ext cx="3722348" cy="3123425"/>
          </a:xfrm>
          <a:prstGeom prst="rect">
            <a:avLst/>
          </a:prstGeom>
        </p:spPr>
      </p:pic>
      <p:sp>
        <p:nvSpPr>
          <p:cNvPr id="100" name="Rectangle 99"/>
          <p:cNvSpPr/>
          <p:nvPr/>
        </p:nvSpPr>
        <p:spPr>
          <a:xfrm>
            <a:off x="3927195" y="6821121"/>
            <a:ext cx="3462629" cy="286482"/>
          </a:xfrm>
          <a:prstGeom prst="rect">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1" name="TextBox 100"/>
          <p:cNvSpPr txBox="1"/>
          <p:nvPr/>
        </p:nvSpPr>
        <p:spPr>
          <a:xfrm>
            <a:off x="4002878" y="6822536"/>
            <a:ext cx="1287917" cy="276999"/>
          </a:xfrm>
          <a:prstGeom prst="rect">
            <a:avLst/>
          </a:prstGeom>
          <a:noFill/>
        </p:spPr>
        <p:txBody>
          <a:bodyPr wrap="none" rtlCol="0" anchor="ctr">
            <a:spAutoFit/>
          </a:bodyPr>
          <a:lstStyle/>
          <a:p>
            <a:r>
              <a:rPr lang="en-US" sz="1200" b="1" dirty="0" smtClean="0">
                <a:solidFill>
                  <a:schemeClr val="bg1"/>
                </a:solidFill>
              </a:rPr>
              <a:t>Antibiotics: Meat</a:t>
            </a:r>
            <a:endParaRPr lang="en-US" sz="1200" b="1" dirty="0">
              <a:solidFill>
                <a:schemeClr val="bg1"/>
              </a:solidFill>
            </a:endParaRPr>
          </a:p>
        </p:txBody>
      </p:sp>
      <p:pic>
        <p:nvPicPr>
          <p:cNvPr id="103" name="Picture 10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030017" y="7245752"/>
            <a:ext cx="3289192" cy="1977015"/>
          </a:xfrm>
          <a:prstGeom prst="rect">
            <a:avLst/>
          </a:prstGeom>
          <a:ln w="3175" cmpd="sng">
            <a:solidFill>
              <a:srgbClr val="D9D9D9"/>
            </a:solidFill>
          </a:ln>
        </p:spPr>
      </p:pic>
      <p:sp>
        <p:nvSpPr>
          <p:cNvPr id="43" name="Rectangle 42"/>
          <p:cNvSpPr/>
          <p:nvPr/>
        </p:nvSpPr>
        <p:spPr>
          <a:xfrm>
            <a:off x="256056" y="1317709"/>
            <a:ext cx="3461988" cy="286759"/>
          </a:xfrm>
          <a:prstGeom prst="rect">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47" name="Picture 4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13883" y="1697452"/>
            <a:ext cx="3332325" cy="2002661"/>
          </a:xfrm>
          <a:prstGeom prst="rect">
            <a:avLst/>
          </a:prstGeom>
        </p:spPr>
      </p:pic>
      <p:sp>
        <p:nvSpPr>
          <p:cNvPr id="46" name="TextBox 45"/>
          <p:cNvSpPr txBox="1"/>
          <p:nvPr/>
        </p:nvSpPr>
        <p:spPr>
          <a:xfrm>
            <a:off x="325364" y="1329269"/>
            <a:ext cx="809773" cy="276999"/>
          </a:xfrm>
          <a:prstGeom prst="rect">
            <a:avLst/>
          </a:prstGeom>
          <a:noFill/>
        </p:spPr>
        <p:txBody>
          <a:bodyPr wrap="none" rtlCol="0" anchor="ctr">
            <a:spAutoFit/>
          </a:bodyPr>
          <a:lstStyle/>
          <a:p>
            <a:r>
              <a:rPr lang="en-US" sz="1200" b="1" dirty="0" smtClean="0">
                <a:solidFill>
                  <a:schemeClr val="bg1"/>
                </a:solidFill>
              </a:rPr>
              <a:t>Keywords</a:t>
            </a:r>
            <a:endParaRPr lang="en-US" sz="1200" b="1" dirty="0">
              <a:solidFill>
                <a:schemeClr val="bg1"/>
              </a:solidFill>
            </a:endParaRPr>
          </a:p>
        </p:txBody>
      </p:sp>
      <p:sp>
        <p:nvSpPr>
          <p:cNvPr id="49" name="Rectangle 48"/>
          <p:cNvSpPr/>
          <p:nvPr/>
        </p:nvSpPr>
        <p:spPr>
          <a:xfrm>
            <a:off x="3874147" y="1317622"/>
            <a:ext cx="3461988" cy="286759"/>
          </a:xfrm>
          <a:prstGeom prst="rect">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0" name="TextBox 49"/>
          <p:cNvSpPr txBox="1"/>
          <p:nvPr/>
        </p:nvSpPr>
        <p:spPr>
          <a:xfrm>
            <a:off x="3934091" y="1320640"/>
            <a:ext cx="2329227" cy="276999"/>
          </a:xfrm>
          <a:prstGeom prst="rect">
            <a:avLst/>
          </a:prstGeom>
          <a:noFill/>
        </p:spPr>
        <p:txBody>
          <a:bodyPr wrap="none" rtlCol="0" anchor="ctr">
            <a:spAutoFit/>
          </a:bodyPr>
          <a:lstStyle/>
          <a:p>
            <a:r>
              <a:rPr lang="en-US" sz="1200" b="1" dirty="0">
                <a:solidFill>
                  <a:schemeClr val="bg1"/>
                </a:solidFill>
              </a:rPr>
              <a:t>Deep Dive: </a:t>
            </a:r>
            <a:r>
              <a:rPr lang="en-US" sz="1200" b="1" dirty="0" smtClean="0">
                <a:solidFill>
                  <a:schemeClr val="bg1"/>
                </a:solidFill>
              </a:rPr>
              <a:t>Environmental Impact</a:t>
            </a:r>
            <a:endParaRPr lang="en-US" sz="1200" b="1" dirty="0">
              <a:solidFill>
                <a:schemeClr val="bg1"/>
              </a:solidFill>
            </a:endParaRPr>
          </a:p>
        </p:txBody>
      </p:sp>
      <p:pic>
        <p:nvPicPr>
          <p:cNvPr id="52" name="Picture 5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25363" y="7245752"/>
            <a:ext cx="3289195" cy="1977015"/>
          </a:xfrm>
          <a:prstGeom prst="rect">
            <a:avLst/>
          </a:prstGeom>
          <a:ln w="3175" cmpd="sng">
            <a:solidFill>
              <a:srgbClr val="D9D9D9"/>
            </a:solidFill>
          </a:ln>
        </p:spPr>
      </p:pic>
      <p:sp>
        <p:nvSpPr>
          <p:cNvPr id="60" name="Rectangle 59"/>
          <p:cNvSpPr/>
          <p:nvPr/>
        </p:nvSpPr>
        <p:spPr>
          <a:xfrm>
            <a:off x="0" y="0"/>
            <a:ext cx="7772400" cy="67700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Pentagon 60"/>
          <p:cNvSpPr/>
          <p:nvPr/>
        </p:nvSpPr>
        <p:spPr>
          <a:xfrm>
            <a:off x="0" y="0"/>
            <a:ext cx="6229350" cy="667579"/>
          </a:xfrm>
          <a:prstGeom prst="homePlate">
            <a:avLst/>
          </a:prstGeom>
          <a:solidFill>
            <a:srgbClr val="5B9BD5">
              <a:alpha val="8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69B4FA"/>
              </a:solidFill>
            </a:endParaRPr>
          </a:p>
        </p:txBody>
      </p:sp>
      <p:pic>
        <p:nvPicPr>
          <p:cNvPr id="62" name="Picture 6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60345" y="9087"/>
            <a:ext cx="1607668" cy="639343"/>
          </a:xfrm>
          <a:prstGeom prst="rect">
            <a:avLst/>
          </a:prstGeom>
        </p:spPr>
      </p:pic>
      <p:sp>
        <p:nvSpPr>
          <p:cNvPr id="63" name="TextBox 62"/>
          <p:cNvSpPr txBox="1"/>
          <p:nvPr/>
        </p:nvSpPr>
        <p:spPr>
          <a:xfrm>
            <a:off x="1813439" y="28573"/>
            <a:ext cx="4172691" cy="654025"/>
          </a:xfrm>
          <a:prstGeom prst="rect">
            <a:avLst/>
          </a:prstGeom>
          <a:noFill/>
        </p:spPr>
        <p:txBody>
          <a:bodyPr wrap="square" rtlCol="0">
            <a:spAutoFit/>
          </a:bodyPr>
          <a:lstStyle/>
          <a:p>
            <a:r>
              <a:rPr lang="en-US" sz="1400" dirty="0">
                <a:solidFill>
                  <a:schemeClr val="bg1"/>
                </a:solidFill>
                <a:latin typeface="Lato" charset="0"/>
                <a:ea typeface="Lato" charset="0"/>
                <a:cs typeface="Lato" charset="0"/>
              </a:rPr>
              <a:t>Sanderson Farms Insights for BBDO</a:t>
            </a:r>
          </a:p>
          <a:p>
            <a:r>
              <a:rPr lang="en-US" sz="1050" dirty="0" smtClean="0">
                <a:solidFill>
                  <a:schemeClr val="bg1"/>
                </a:solidFill>
                <a:latin typeface="Lato" charset="0"/>
                <a:ea typeface="Lato" charset="0"/>
                <a:cs typeface="Lato" charset="0"/>
              </a:rPr>
              <a:t>Powered by Facebook Topic Data</a:t>
            </a:r>
            <a:endParaRPr lang="en-US" sz="900" dirty="0">
              <a:solidFill>
                <a:schemeClr val="bg1"/>
              </a:solidFill>
              <a:latin typeface="Lato" charset="0"/>
              <a:ea typeface="Lato" charset="0"/>
              <a:cs typeface="Lato" charset="0"/>
            </a:endParaRPr>
          </a:p>
          <a:p>
            <a:r>
              <a:rPr lang="en-US" sz="1050" dirty="0">
                <a:solidFill>
                  <a:schemeClr val="bg1"/>
                </a:solidFill>
                <a:latin typeface="Lato" charset="0"/>
                <a:ea typeface="Lato" charset="0"/>
                <a:cs typeface="Lato" charset="0"/>
              </a:rPr>
              <a:t>Run Dates: 4</a:t>
            </a:r>
            <a:r>
              <a:rPr lang="en-US" sz="1050" dirty="0" smtClean="0">
                <a:solidFill>
                  <a:schemeClr val="bg1"/>
                </a:solidFill>
                <a:latin typeface="Lato" charset="0"/>
                <a:ea typeface="Lato" charset="0"/>
                <a:cs typeface="Lato" charset="0"/>
              </a:rPr>
              <a:t>/6/2016 </a:t>
            </a:r>
            <a:r>
              <a:rPr lang="en-US" sz="1050" dirty="0">
                <a:solidFill>
                  <a:schemeClr val="bg1"/>
                </a:solidFill>
                <a:latin typeface="Lato" charset="0"/>
                <a:ea typeface="Lato" charset="0"/>
                <a:cs typeface="Lato" charset="0"/>
              </a:rPr>
              <a:t>– </a:t>
            </a:r>
            <a:r>
              <a:rPr lang="en-US" sz="1050" dirty="0" smtClean="0">
                <a:solidFill>
                  <a:schemeClr val="bg1"/>
                </a:solidFill>
                <a:latin typeface="Lato" charset="0"/>
                <a:ea typeface="Lato" charset="0"/>
                <a:cs typeface="Lato" charset="0"/>
              </a:rPr>
              <a:t>4/25/2016</a:t>
            </a:r>
            <a:endParaRPr lang="en-US" sz="1200" dirty="0">
              <a:solidFill>
                <a:schemeClr val="bg1"/>
              </a:solidFill>
              <a:latin typeface="Lato" charset="0"/>
              <a:ea typeface="Lato" charset="0"/>
              <a:cs typeface="Lato" charset="0"/>
            </a:endParaRPr>
          </a:p>
        </p:txBody>
      </p:sp>
      <p:pic>
        <p:nvPicPr>
          <p:cNvPr id="64" name="Picture 63"/>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426686" y="30174"/>
            <a:ext cx="1106943" cy="619197"/>
          </a:xfrm>
          <a:prstGeom prst="rect">
            <a:avLst/>
          </a:prstGeom>
          <a:effectLst>
            <a:softEdge rad="0"/>
          </a:effectLst>
        </p:spPr>
      </p:pic>
    </p:spTree>
    <p:extLst>
      <p:ext uri="{BB962C8B-B14F-4D97-AF65-F5344CB8AC3E}">
        <p14:creationId xmlns:p14="http://schemas.microsoft.com/office/powerpoint/2010/main" val="58448895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Rectangle 73"/>
          <p:cNvSpPr/>
          <p:nvPr/>
        </p:nvSpPr>
        <p:spPr>
          <a:xfrm>
            <a:off x="0" y="804562"/>
            <a:ext cx="7095766" cy="286759"/>
          </a:xfrm>
          <a:prstGeom prst="rect">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5" name="TextBox 74"/>
          <p:cNvSpPr txBox="1"/>
          <p:nvPr/>
        </p:nvSpPr>
        <p:spPr>
          <a:xfrm>
            <a:off x="0" y="821043"/>
            <a:ext cx="2335896" cy="276999"/>
          </a:xfrm>
          <a:prstGeom prst="rect">
            <a:avLst/>
          </a:prstGeom>
          <a:noFill/>
        </p:spPr>
        <p:txBody>
          <a:bodyPr wrap="none" rtlCol="0" anchor="ctr">
            <a:spAutoFit/>
          </a:bodyPr>
          <a:lstStyle/>
          <a:p>
            <a:r>
              <a:rPr lang="en-US" sz="1200" b="1" dirty="0" smtClean="0">
                <a:solidFill>
                  <a:schemeClr val="bg1"/>
                </a:solidFill>
              </a:rPr>
              <a:t>Food Safety Conversation Insights</a:t>
            </a:r>
            <a:endParaRPr lang="en-US" sz="1200" b="1" dirty="0">
              <a:solidFill>
                <a:schemeClr val="bg1"/>
              </a:solidFill>
            </a:endParaRPr>
          </a:p>
        </p:txBody>
      </p:sp>
      <p:sp>
        <p:nvSpPr>
          <p:cNvPr id="76" name="Terminator 75"/>
          <p:cNvSpPr/>
          <p:nvPr/>
        </p:nvSpPr>
        <p:spPr>
          <a:xfrm>
            <a:off x="6413744" y="804562"/>
            <a:ext cx="987994" cy="291810"/>
          </a:xfrm>
          <a:prstGeom prst="flowChartTerminator">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1" name="Picture 8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707" y="3539881"/>
            <a:ext cx="7627993" cy="3207447"/>
          </a:xfrm>
          <a:prstGeom prst="rect">
            <a:avLst/>
          </a:prstGeom>
        </p:spPr>
      </p:pic>
      <p:sp>
        <p:nvSpPr>
          <p:cNvPr id="82" name="Rectangle 81"/>
          <p:cNvSpPr/>
          <p:nvPr/>
        </p:nvSpPr>
        <p:spPr>
          <a:xfrm>
            <a:off x="235852" y="3877634"/>
            <a:ext cx="7095766" cy="286759"/>
          </a:xfrm>
          <a:prstGeom prst="rect">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3" name="TextBox 82"/>
          <p:cNvSpPr txBox="1"/>
          <p:nvPr/>
        </p:nvSpPr>
        <p:spPr>
          <a:xfrm>
            <a:off x="305160" y="3889194"/>
            <a:ext cx="1429494" cy="276999"/>
          </a:xfrm>
          <a:prstGeom prst="rect">
            <a:avLst/>
          </a:prstGeom>
          <a:noFill/>
        </p:spPr>
        <p:txBody>
          <a:bodyPr wrap="none" rtlCol="0" anchor="ctr">
            <a:spAutoFit/>
          </a:bodyPr>
          <a:lstStyle/>
          <a:p>
            <a:r>
              <a:rPr lang="en-US" sz="1200" b="1" dirty="0" smtClean="0">
                <a:solidFill>
                  <a:schemeClr val="bg1"/>
                </a:solidFill>
              </a:rPr>
              <a:t>Antibiotics Analysis</a:t>
            </a:r>
            <a:endParaRPr lang="en-US" sz="1200" b="1" dirty="0">
              <a:solidFill>
                <a:schemeClr val="bg1"/>
              </a:solidFill>
            </a:endParaRPr>
          </a:p>
        </p:txBody>
      </p:sp>
      <p:pic>
        <p:nvPicPr>
          <p:cNvPr id="84" name="Picture 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9566" y="4265278"/>
            <a:ext cx="2096708" cy="2117264"/>
          </a:xfrm>
          <a:prstGeom prst="rect">
            <a:avLst/>
          </a:prstGeom>
          <a:ln>
            <a:solidFill>
              <a:srgbClr val="D9D9D9"/>
            </a:solidFill>
          </a:ln>
        </p:spPr>
      </p:pic>
      <p:sp>
        <p:nvSpPr>
          <p:cNvPr id="85" name="TextBox 84"/>
          <p:cNvSpPr txBox="1"/>
          <p:nvPr/>
        </p:nvSpPr>
        <p:spPr>
          <a:xfrm>
            <a:off x="2525146" y="4235394"/>
            <a:ext cx="4890187" cy="2369880"/>
          </a:xfrm>
          <a:prstGeom prst="rect">
            <a:avLst/>
          </a:prstGeom>
          <a:noFill/>
        </p:spPr>
        <p:txBody>
          <a:bodyPr wrap="square" rtlCol="0">
            <a:spAutoFit/>
          </a:bodyPr>
          <a:lstStyle/>
          <a:p>
            <a:pPr marL="171450" indent="-171450">
              <a:buFont typeface="Wingdings" charset="2"/>
              <a:buChar char="ü"/>
            </a:pPr>
            <a:r>
              <a:rPr lang="en-US" sz="1200" b="1" dirty="0" smtClean="0">
                <a:solidFill>
                  <a:schemeClr val="tx1">
                    <a:lumMod val="50000"/>
                    <a:lumOff val="50000"/>
                  </a:schemeClr>
                </a:solidFill>
              </a:rPr>
              <a:t>5.3k interactions of the ‘Food Safety’ conversation were associated with the use of Antibiotics (79% Negative Sentiment)</a:t>
            </a:r>
          </a:p>
          <a:p>
            <a:pPr marL="457977" lvl="1" indent="-171450">
              <a:buFont typeface="Wingdings" charset="2"/>
              <a:buChar char="ü"/>
            </a:pPr>
            <a:r>
              <a:rPr lang="en-US" sz="1200" b="1" dirty="0" smtClean="0">
                <a:solidFill>
                  <a:schemeClr val="tx1">
                    <a:lumMod val="50000"/>
                    <a:lumOff val="50000"/>
                  </a:schemeClr>
                </a:solidFill>
              </a:rPr>
              <a:t>Posts that mentioned Antibiotics had a higher engagement rate than the ‘Food Safety’ baseline</a:t>
            </a:r>
          </a:p>
          <a:p>
            <a:pPr marL="171450" indent="-171450">
              <a:buFont typeface="Wingdings" charset="2"/>
              <a:buChar char="ü"/>
            </a:pPr>
            <a:endParaRPr lang="en-US" sz="200" b="1" dirty="0" smtClean="0">
              <a:solidFill>
                <a:schemeClr val="tx1">
                  <a:lumMod val="50000"/>
                  <a:lumOff val="50000"/>
                </a:schemeClr>
              </a:solidFill>
            </a:endParaRPr>
          </a:p>
          <a:p>
            <a:pPr marL="171450" indent="-171450">
              <a:buFont typeface="Wingdings" charset="2"/>
              <a:buChar char="ü"/>
            </a:pPr>
            <a:r>
              <a:rPr lang="en-US" sz="1200" b="1" dirty="0" smtClean="0">
                <a:solidFill>
                  <a:schemeClr val="tx1">
                    <a:lumMod val="50000"/>
                    <a:lumOff val="50000"/>
                  </a:schemeClr>
                </a:solidFill>
              </a:rPr>
              <a:t>Unlike most topics within the food safety conversation, ‘Antibiotics’ rarely stood alone as the primary topic of the post</a:t>
            </a:r>
          </a:p>
          <a:p>
            <a:pPr marL="457977" lvl="1" indent="-171450">
              <a:buFont typeface="Wingdings" charset="2"/>
              <a:buChar char="ü"/>
            </a:pPr>
            <a:r>
              <a:rPr lang="en-US" sz="1200" b="1" dirty="0" smtClean="0">
                <a:solidFill>
                  <a:schemeClr val="tx1">
                    <a:lumMod val="50000"/>
                    <a:lumOff val="50000"/>
                  </a:schemeClr>
                </a:solidFill>
              </a:rPr>
              <a:t>‘Antibiotic Use’ was commonly looped into the ‘Food Safety’ conversation in the same breath as topics like ‘GMOs’ or ‘hormones’ </a:t>
            </a:r>
          </a:p>
          <a:p>
            <a:pPr marL="171450" indent="-171450">
              <a:buFont typeface="Wingdings" charset="2"/>
              <a:buChar char="ü"/>
            </a:pPr>
            <a:r>
              <a:rPr lang="en-US" sz="1200" b="1" dirty="0" smtClean="0">
                <a:solidFill>
                  <a:schemeClr val="tx1">
                    <a:lumMod val="50000"/>
                    <a:lumOff val="50000"/>
                  </a:schemeClr>
                </a:solidFill>
              </a:rPr>
              <a:t>The Food Revolution Summit </a:t>
            </a:r>
            <a:r>
              <a:rPr lang="en-US" sz="1200" b="1" dirty="0" smtClean="0">
                <a:solidFill>
                  <a:schemeClr val="tx1">
                    <a:lumMod val="50000"/>
                    <a:lumOff val="50000"/>
                  </a:schemeClr>
                </a:solidFill>
                <a:hlinkClick r:id="rId4"/>
              </a:rPr>
              <a:t>link </a:t>
            </a:r>
            <a:r>
              <a:rPr lang="en-US" sz="1200" b="1" dirty="0" smtClean="0">
                <a:solidFill>
                  <a:schemeClr val="tx1">
                    <a:lumMod val="50000"/>
                    <a:lumOff val="50000"/>
                  </a:schemeClr>
                </a:solidFill>
              </a:rPr>
              <a:t>was the centerpiece of the discussion</a:t>
            </a:r>
            <a:endParaRPr lang="en-US" sz="1200" b="1" dirty="0">
              <a:solidFill>
                <a:schemeClr val="tx1">
                  <a:lumMod val="50000"/>
                  <a:lumOff val="50000"/>
                </a:schemeClr>
              </a:solidFill>
            </a:endParaRPr>
          </a:p>
          <a:p>
            <a:pPr marL="171450" indent="-171450">
              <a:buFont typeface="Wingdings" charset="2"/>
              <a:buChar char="ü"/>
            </a:pPr>
            <a:r>
              <a:rPr lang="en-US" sz="1200" b="1" dirty="0" smtClean="0">
                <a:solidFill>
                  <a:schemeClr val="tx1">
                    <a:lumMod val="50000"/>
                    <a:lumOff val="50000"/>
                  </a:schemeClr>
                </a:solidFill>
              </a:rPr>
              <a:t>No particular chicken manufacturing brand was associated with the ‘Antibiotics’ conversation</a:t>
            </a:r>
          </a:p>
          <a:p>
            <a:pPr marL="171450" indent="-171450">
              <a:buFont typeface="Wingdings" charset="2"/>
              <a:buChar char="ü"/>
            </a:pPr>
            <a:endParaRPr lang="en-US" sz="200" b="1" dirty="0" smtClean="0">
              <a:solidFill>
                <a:schemeClr val="tx1">
                  <a:lumMod val="50000"/>
                  <a:lumOff val="50000"/>
                </a:schemeClr>
              </a:solidFill>
            </a:endParaRPr>
          </a:p>
        </p:txBody>
      </p:sp>
      <p:sp>
        <p:nvSpPr>
          <p:cNvPr id="31" name="Rectangle 30"/>
          <p:cNvSpPr/>
          <p:nvPr/>
        </p:nvSpPr>
        <p:spPr>
          <a:xfrm>
            <a:off x="0" y="0"/>
            <a:ext cx="7772400" cy="67700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Pentagon 36"/>
          <p:cNvSpPr/>
          <p:nvPr/>
        </p:nvSpPr>
        <p:spPr>
          <a:xfrm>
            <a:off x="0" y="0"/>
            <a:ext cx="6229350" cy="667579"/>
          </a:xfrm>
          <a:prstGeom prst="homePlate">
            <a:avLst/>
          </a:prstGeom>
          <a:solidFill>
            <a:srgbClr val="5B9BD5">
              <a:alpha val="8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69B4FA"/>
              </a:solidFill>
            </a:endParaRPr>
          </a:p>
        </p:txBody>
      </p:sp>
      <p:pic>
        <p:nvPicPr>
          <p:cNvPr id="38" name="Picture 3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0345" y="9087"/>
            <a:ext cx="1607668" cy="639343"/>
          </a:xfrm>
          <a:prstGeom prst="rect">
            <a:avLst/>
          </a:prstGeom>
        </p:spPr>
      </p:pic>
      <p:sp>
        <p:nvSpPr>
          <p:cNvPr id="39" name="TextBox 38"/>
          <p:cNvSpPr txBox="1"/>
          <p:nvPr/>
        </p:nvSpPr>
        <p:spPr>
          <a:xfrm>
            <a:off x="1813439" y="28573"/>
            <a:ext cx="4172691" cy="654025"/>
          </a:xfrm>
          <a:prstGeom prst="rect">
            <a:avLst/>
          </a:prstGeom>
          <a:noFill/>
        </p:spPr>
        <p:txBody>
          <a:bodyPr wrap="square" rtlCol="0">
            <a:spAutoFit/>
          </a:bodyPr>
          <a:lstStyle/>
          <a:p>
            <a:r>
              <a:rPr lang="en-US" sz="1400" dirty="0">
                <a:solidFill>
                  <a:schemeClr val="bg1"/>
                </a:solidFill>
                <a:latin typeface="Lato" charset="0"/>
                <a:ea typeface="Lato" charset="0"/>
                <a:cs typeface="Lato" charset="0"/>
              </a:rPr>
              <a:t>Sanderson Farms Insights for BBDO</a:t>
            </a:r>
          </a:p>
          <a:p>
            <a:r>
              <a:rPr lang="en-US" sz="1050" dirty="0" smtClean="0">
                <a:solidFill>
                  <a:schemeClr val="bg1"/>
                </a:solidFill>
                <a:latin typeface="Lato" charset="0"/>
                <a:ea typeface="Lato" charset="0"/>
                <a:cs typeface="Lato" charset="0"/>
              </a:rPr>
              <a:t>Powered by Facebook Topic Data</a:t>
            </a:r>
            <a:endParaRPr lang="en-US" sz="900" dirty="0">
              <a:solidFill>
                <a:schemeClr val="bg1"/>
              </a:solidFill>
              <a:latin typeface="Lato" charset="0"/>
              <a:ea typeface="Lato" charset="0"/>
              <a:cs typeface="Lato" charset="0"/>
            </a:endParaRPr>
          </a:p>
          <a:p>
            <a:r>
              <a:rPr lang="en-US" sz="1050" dirty="0">
                <a:solidFill>
                  <a:schemeClr val="bg1"/>
                </a:solidFill>
                <a:latin typeface="Lato" charset="0"/>
                <a:ea typeface="Lato" charset="0"/>
                <a:cs typeface="Lato" charset="0"/>
              </a:rPr>
              <a:t>Run Dates: 4</a:t>
            </a:r>
            <a:r>
              <a:rPr lang="en-US" sz="1050" dirty="0" smtClean="0">
                <a:solidFill>
                  <a:schemeClr val="bg1"/>
                </a:solidFill>
                <a:latin typeface="Lato" charset="0"/>
                <a:ea typeface="Lato" charset="0"/>
                <a:cs typeface="Lato" charset="0"/>
              </a:rPr>
              <a:t>/6/2016 </a:t>
            </a:r>
            <a:r>
              <a:rPr lang="en-US" sz="1050" dirty="0">
                <a:solidFill>
                  <a:schemeClr val="bg1"/>
                </a:solidFill>
                <a:latin typeface="Lato" charset="0"/>
                <a:ea typeface="Lato" charset="0"/>
                <a:cs typeface="Lato" charset="0"/>
              </a:rPr>
              <a:t>– </a:t>
            </a:r>
            <a:r>
              <a:rPr lang="en-US" sz="1050" dirty="0" smtClean="0">
                <a:solidFill>
                  <a:schemeClr val="bg1"/>
                </a:solidFill>
                <a:latin typeface="Lato" charset="0"/>
                <a:ea typeface="Lato" charset="0"/>
                <a:cs typeface="Lato" charset="0"/>
              </a:rPr>
              <a:t>4/25/2016</a:t>
            </a:r>
            <a:endParaRPr lang="en-US" sz="1200" dirty="0">
              <a:solidFill>
                <a:schemeClr val="bg1"/>
              </a:solidFill>
              <a:latin typeface="Lato" charset="0"/>
              <a:ea typeface="Lato" charset="0"/>
              <a:cs typeface="Lato" charset="0"/>
            </a:endParaRPr>
          </a:p>
        </p:txBody>
      </p:sp>
      <p:pic>
        <p:nvPicPr>
          <p:cNvPr id="40" name="Picture 3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26686" y="30174"/>
            <a:ext cx="1106943" cy="619197"/>
          </a:xfrm>
          <a:prstGeom prst="rect">
            <a:avLst/>
          </a:prstGeom>
          <a:effectLst>
            <a:softEdge rad="0"/>
          </a:effectLst>
        </p:spPr>
      </p:pic>
      <p:pic>
        <p:nvPicPr>
          <p:cNvPr id="45" name="Picture 4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341" y="915897"/>
            <a:ext cx="7627993" cy="3019039"/>
          </a:xfrm>
          <a:prstGeom prst="rect">
            <a:avLst/>
          </a:prstGeom>
        </p:spPr>
      </p:pic>
      <p:sp>
        <p:nvSpPr>
          <p:cNvPr id="46" name="Rectangle 45"/>
          <p:cNvSpPr/>
          <p:nvPr/>
        </p:nvSpPr>
        <p:spPr>
          <a:xfrm>
            <a:off x="234218" y="1253650"/>
            <a:ext cx="7095766" cy="286759"/>
          </a:xfrm>
          <a:prstGeom prst="rect">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7" name="TextBox 46"/>
          <p:cNvSpPr txBox="1"/>
          <p:nvPr/>
        </p:nvSpPr>
        <p:spPr>
          <a:xfrm>
            <a:off x="303526" y="1265210"/>
            <a:ext cx="885179" cy="276999"/>
          </a:xfrm>
          <a:prstGeom prst="rect">
            <a:avLst/>
          </a:prstGeom>
          <a:noFill/>
        </p:spPr>
        <p:txBody>
          <a:bodyPr wrap="none" rtlCol="0" anchor="ctr">
            <a:spAutoFit/>
          </a:bodyPr>
          <a:lstStyle/>
          <a:p>
            <a:r>
              <a:rPr lang="en-US" sz="1200" b="1" dirty="0" smtClean="0">
                <a:solidFill>
                  <a:schemeClr val="bg1"/>
                </a:solidFill>
              </a:rPr>
              <a:t>Top 5 Links</a:t>
            </a:r>
          </a:p>
        </p:txBody>
      </p:sp>
      <p:sp>
        <p:nvSpPr>
          <p:cNvPr id="48" name="Rectangle 47"/>
          <p:cNvSpPr/>
          <p:nvPr/>
        </p:nvSpPr>
        <p:spPr>
          <a:xfrm>
            <a:off x="234218" y="1525555"/>
            <a:ext cx="7064494" cy="507831"/>
          </a:xfrm>
          <a:prstGeom prst="rect">
            <a:avLst/>
          </a:prstGeom>
        </p:spPr>
        <p:txBody>
          <a:bodyPr wrap="square">
            <a:spAutoFit/>
          </a:bodyPr>
          <a:lstStyle/>
          <a:p>
            <a:r>
              <a:rPr lang="en-US" sz="900" dirty="0" smtClean="0">
                <a:solidFill>
                  <a:schemeClr val="tx1">
                    <a:lumMod val="50000"/>
                    <a:lumOff val="50000"/>
                  </a:schemeClr>
                </a:solidFill>
              </a:rPr>
              <a:t>Unlike the previous ‘Chicken Manufacturing Industry’ data, the top five links driving the conversation were not click bait. Instead, the links were less about finding out if an outbreak could have potentially reached your kitchen and more along the lines of educating the public on this topic. This signals that the audience is interested in learning more about food safety and could be receptive to educational content from Sanderson.</a:t>
            </a:r>
            <a:endParaRPr lang="en-US" sz="900" dirty="0">
              <a:solidFill>
                <a:schemeClr val="tx1">
                  <a:lumMod val="50000"/>
                  <a:lumOff val="50000"/>
                </a:schemeClr>
              </a:solidFill>
            </a:endParaRPr>
          </a:p>
        </p:txBody>
      </p:sp>
      <p:pic>
        <p:nvPicPr>
          <p:cNvPr id="51" name="Picture 5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247500" y="2090360"/>
            <a:ext cx="1805218" cy="1521238"/>
          </a:xfrm>
          <a:prstGeom prst="rect">
            <a:avLst/>
          </a:prstGeom>
          <a:ln w="3175" cmpd="sng">
            <a:solidFill>
              <a:srgbClr val="D9D9D9"/>
            </a:solidFill>
          </a:ln>
        </p:spPr>
      </p:pic>
      <p:sp>
        <p:nvSpPr>
          <p:cNvPr id="52" name="Rectangle 51"/>
          <p:cNvSpPr/>
          <p:nvPr/>
        </p:nvSpPr>
        <p:spPr>
          <a:xfrm>
            <a:off x="296776" y="1981559"/>
            <a:ext cx="3047784" cy="1600438"/>
          </a:xfrm>
          <a:prstGeom prst="rect">
            <a:avLst/>
          </a:prstGeom>
        </p:spPr>
        <p:txBody>
          <a:bodyPr wrap="square">
            <a:spAutoFit/>
          </a:bodyPr>
          <a:lstStyle/>
          <a:p>
            <a:r>
              <a:rPr lang="en-US" sz="1400" b="1" dirty="0" smtClean="0">
                <a:solidFill>
                  <a:srgbClr val="7F7F7F"/>
                </a:solidFill>
              </a:rPr>
              <a:t>41%</a:t>
            </a:r>
            <a:r>
              <a:rPr lang="en-US" sz="1100" b="1" dirty="0" smtClean="0">
                <a:solidFill>
                  <a:srgbClr val="7F7F7F"/>
                </a:solidFill>
              </a:rPr>
              <a:t> - </a:t>
            </a:r>
            <a:r>
              <a:rPr lang="en-US" sz="1100" b="1" dirty="0" smtClean="0">
                <a:solidFill>
                  <a:srgbClr val="7F7F7F"/>
                </a:solidFill>
                <a:hlinkClick r:id="rId8"/>
              </a:rPr>
              <a:t>Aol: Food Poisoning- 6 Foods</a:t>
            </a:r>
            <a:endParaRPr lang="en-US" sz="1100" b="1" dirty="0">
              <a:solidFill>
                <a:srgbClr val="7F7F7F"/>
              </a:solidFill>
            </a:endParaRPr>
          </a:p>
          <a:p>
            <a:endParaRPr lang="en-US" sz="700" b="1" dirty="0" smtClean="0">
              <a:solidFill>
                <a:srgbClr val="7F7F7F"/>
              </a:solidFill>
              <a:hlinkClick r:id="rId9"/>
            </a:endParaRPr>
          </a:p>
          <a:p>
            <a:r>
              <a:rPr lang="en-US" sz="1400" b="1" dirty="0" smtClean="0">
                <a:solidFill>
                  <a:srgbClr val="7F7F7F"/>
                </a:solidFill>
              </a:rPr>
              <a:t>17%</a:t>
            </a:r>
            <a:r>
              <a:rPr lang="en-US" sz="1100" b="1" dirty="0" smtClean="0">
                <a:solidFill>
                  <a:srgbClr val="7F7F7F"/>
                </a:solidFill>
              </a:rPr>
              <a:t> - </a:t>
            </a:r>
            <a:r>
              <a:rPr lang="en-US" sz="1100" b="1" dirty="0" smtClean="0">
                <a:solidFill>
                  <a:srgbClr val="7F7F7F"/>
                </a:solidFill>
                <a:hlinkClick r:id="rId10"/>
              </a:rPr>
              <a:t>Norovirus Outbreak on Cruise</a:t>
            </a:r>
            <a:endParaRPr lang="en-US" sz="1100" b="1" dirty="0">
              <a:solidFill>
                <a:srgbClr val="7F7F7F"/>
              </a:solidFill>
            </a:endParaRPr>
          </a:p>
          <a:p>
            <a:endParaRPr lang="en-US" sz="700" b="1" dirty="0">
              <a:solidFill>
                <a:srgbClr val="7F7F7F"/>
              </a:solidFill>
              <a:hlinkClick r:id="rId9"/>
            </a:endParaRPr>
          </a:p>
          <a:p>
            <a:r>
              <a:rPr lang="en-US" sz="1400" b="1" dirty="0" smtClean="0">
                <a:solidFill>
                  <a:srgbClr val="7F7F7F"/>
                </a:solidFill>
              </a:rPr>
              <a:t>15% - </a:t>
            </a:r>
            <a:r>
              <a:rPr lang="en-US" sz="1100" b="1" dirty="0" smtClean="0">
                <a:solidFill>
                  <a:srgbClr val="7F7F7F"/>
                </a:solidFill>
                <a:hlinkClick r:id="rId11"/>
              </a:rPr>
              <a:t>Food Safety News: Dole Knew of Listeria</a:t>
            </a:r>
            <a:endParaRPr lang="en-US" sz="1100" b="1" dirty="0">
              <a:solidFill>
                <a:srgbClr val="7F7F7F"/>
              </a:solidFill>
            </a:endParaRPr>
          </a:p>
          <a:p>
            <a:endParaRPr lang="en-US" sz="700" b="1" dirty="0" smtClean="0">
              <a:solidFill>
                <a:srgbClr val="7F7F7F"/>
              </a:solidFill>
            </a:endParaRPr>
          </a:p>
          <a:p>
            <a:r>
              <a:rPr lang="en-US" sz="1400" b="1" dirty="0" smtClean="0">
                <a:solidFill>
                  <a:srgbClr val="7F7F7F"/>
                </a:solidFill>
              </a:rPr>
              <a:t>14% </a:t>
            </a:r>
            <a:r>
              <a:rPr lang="en-US" sz="1100" b="1" dirty="0" smtClean="0">
                <a:solidFill>
                  <a:srgbClr val="7F7F7F"/>
                </a:solidFill>
              </a:rPr>
              <a:t>- </a:t>
            </a:r>
            <a:r>
              <a:rPr lang="en-US" sz="1100" b="1" dirty="0" smtClean="0">
                <a:solidFill>
                  <a:srgbClr val="7F7F7F"/>
                </a:solidFill>
                <a:hlinkClick r:id="rId12"/>
              </a:rPr>
              <a:t>WSJ: U.S. Probes Dole</a:t>
            </a:r>
            <a:endParaRPr lang="en-US" sz="1100" b="1" dirty="0" smtClean="0">
              <a:solidFill>
                <a:srgbClr val="7F7F7F"/>
              </a:solidFill>
            </a:endParaRPr>
          </a:p>
          <a:p>
            <a:endParaRPr lang="en-US" sz="700" i="1" dirty="0" smtClean="0">
              <a:solidFill>
                <a:srgbClr val="7F7F7F"/>
              </a:solidFill>
            </a:endParaRPr>
          </a:p>
          <a:p>
            <a:r>
              <a:rPr lang="en-US" sz="1400" b="1" dirty="0" smtClean="0">
                <a:solidFill>
                  <a:srgbClr val="7F7F7F"/>
                </a:solidFill>
              </a:rPr>
              <a:t>13% </a:t>
            </a:r>
            <a:r>
              <a:rPr lang="en-US" sz="1100" b="1" dirty="0" smtClean="0">
                <a:solidFill>
                  <a:srgbClr val="7F7F7F"/>
                </a:solidFill>
              </a:rPr>
              <a:t>- </a:t>
            </a:r>
            <a:r>
              <a:rPr lang="en-US" sz="1100" b="1" dirty="0" smtClean="0">
                <a:solidFill>
                  <a:srgbClr val="7F7F7F"/>
                </a:solidFill>
                <a:hlinkClick r:id="rId13"/>
              </a:rPr>
              <a:t>French Listeria Outbreak</a:t>
            </a:r>
            <a:endParaRPr lang="en-US" sz="1100" i="1" dirty="0" smtClean="0">
              <a:solidFill>
                <a:srgbClr val="7F7F7F"/>
              </a:solidFill>
            </a:endParaRPr>
          </a:p>
        </p:txBody>
      </p:sp>
      <p:pic>
        <p:nvPicPr>
          <p:cNvPr id="53" name="Picture 52"/>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317672" y="2090360"/>
            <a:ext cx="1763061" cy="1521238"/>
          </a:xfrm>
          <a:prstGeom prst="rect">
            <a:avLst/>
          </a:prstGeom>
          <a:ln>
            <a:solidFill>
              <a:srgbClr val="D9D9D9"/>
            </a:solidFill>
          </a:ln>
        </p:spPr>
      </p:pic>
      <p:sp>
        <p:nvSpPr>
          <p:cNvPr id="33" name="Rectangle 32"/>
          <p:cNvSpPr/>
          <p:nvPr/>
        </p:nvSpPr>
        <p:spPr>
          <a:xfrm>
            <a:off x="201709" y="6621780"/>
            <a:ext cx="7331920" cy="325903"/>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4" name="TextBox 33"/>
          <p:cNvSpPr txBox="1"/>
          <p:nvPr/>
        </p:nvSpPr>
        <p:spPr>
          <a:xfrm>
            <a:off x="255221" y="6621780"/>
            <a:ext cx="2396810" cy="307777"/>
          </a:xfrm>
          <a:prstGeom prst="rect">
            <a:avLst/>
          </a:prstGeom>
          <a:noFill/>
        </p:spPr>
        <p:txBody>
          <a:bodyPr wrap="none" rtlCol="0">
            <a:spAutoFit/>
          </a:bodyPr>
          <a:lstStyle/>
          <a:p>
            <a:r>
              <a:rPr lang="en-US" sz="1400" b="1" dirty="0" smtClean="0">
                <a:solidFill>
                  <a:schemeClr val="bg1"/>
                </a:solidFill>
                <a:latin typeface="Lato" charset="0"/>
                <a:ea typeface="Lato" charset="0"/>
                <a:cs typeface="Lato" charset="0"/>
              </a:rPr>
              <a:t>Conversation Cycle Insights</a:t>
            </a:r>
            <a:endParaRPr lang="en-US" sz="1400" b="1" dirty="0">
              <a:solidFill>
                <a:schemeClr val="bg1"/>
              </a:solidFill>
              <a:latin typeface="Lato" charset="0"/>
              <a:ea typeface="Lato" charset="0"/>
              <a:cs typeface="Lato" charset="0"/>
            </a:endParaRPr>
          </a:p>
        </p:txBody>
      </p:sp>
      <p:sp>
        <p:nvSpPr>
          <p:cNvPr id="35" name="TextBox 34"/>
          <p:cNvSpPr txBox="1"/>
          <p:nvPr/>
        </p:nvSpPr>
        <p:spPr>
          <a:xfrm>
            <a:off x="283545" y="7036606"/>
            <a:ext cx="7250084" cy="800219"/>
          </a:xfrm>
          <a:prstGeom prst="rect">
            <a:avLst/>
          </a:prstGeom>
          <a:noFill/>
        </p:spPr>
        <p:txBody>
          <a:bodyPr wrap="square" rtlCol="0">
            <a:spAutoFit/>
          </a:bodyPr>
          <a:lstStyle/>
          <a:p>
            <a:r>
              <a:rPr lang="en-US" sz="900" b="1" dirty="0" smtClean="0">
                <a:solidFill>
                  <a:schemeClr val="accent1">
                    <a:lumMod val="50000"/>
                  </a:schemeClr>
                </a:solidFill>
              </a:rPr>
              <a:t>Daily Volume</a:t>
            </a:r>
            <a:r>
              <a:rPr lang="en-US" sz="900" dirty="0">
                <a:solidFill>
                  <a:schemeClr val="accent1">
                    <a:lumMod val="50000"/>
                  </a:schemeClr>
                </a:solidFill>
              </a:rPr>
              <a:t>: </a:t>
            </a:r>
            <a:r>
              <a:rPr lang="en-US" sz="900" dirty="0" smtClean="0">
                <a:solidFill>
                  <a:schemeClr val="accent1">
                    <a:lumMod val="50000"/>
                  </a:schemeClr>
                </a:solidFill>
              </a:rPr>
              <a:t>The conversation cycle in terms of total volume per day and volume distribution throughout the day did not vary from weekends to weekdays. Unlike many Facebook conversation topics, the conversation behaved similarly each day the conversation was recorded. Interestingly, this signals that the conversation is much less likely to be impacted by isolated events or posts than other conversations like ‘Animal Welfare’.</a:t>
            </a:r>
          </a:p>
          <a:p>
            <a:endParaRPr lang="en-US" sz="500" b="1" dirty="0" smtClean="0">
              <a:solidFill>
                <a:schemeClr val="accent1">
                  <a:lumMod val="50000"/>
                </a:schemeClr>
              </a:solidFill>
            </a:endParaRPr>
          </a:p>
          <a:p>
            <a:r>
              <a:rPr lang="en-US" sz="900" b="1" dirty="0" smtClean="0">
                <a:solidFill>
                  <a:schemeClr val="accent1">
                    <a:lumMod val="50000"/>
                  </a:schemeClr>
                </a:solidFill>
              </a:rPr>
              <a:t>Hourly Volume</a:t>
            </a:r>
            <a:r>
              <a:rPr lang="en-US" sz="900" dirty="0" smtClean="0">
                <a:solidFill>
                  <a:schemeClr val="accent1">
                    <a:lumMod val="50000"/>
                  </a:schemeClr>
                </a:solidFill>
              </a:rPr>
              <a:t>: The volume typically peaked between 9-10 AM EDT while experiencing another bump in interactions 12 hours later </a:t>
            </a:r>
            <a:r>
              <a:rPr lang="en-US" sz="900" dirty="0">
                <a:solidFill>
                  <a:schemeClr val="accent1">
                    <a:lumMod val="50000"/>
                  </a:schemeClr>
                </a:solidFill>
              </a:rPr>
              <a:t>at 9-10 </a:t>
            </a:r>
            <a:r>
              <a:rPr lang="en-US" sz="900" dirty="0" smtClean="0">
                <a:solidFill>
                  <a:schemeClr val="accent1">
                    <a:lumMod val="50000"/>
                  </a:schemeClr>
                </a:solidFill>
              </a:rPr>
              <a:t>PM </a:t>
            </a:r>
            <a:r>
              <a:rPr lang="en-US" sz="900" dirty="0">
                <a:solidFill>
                  <a:schemeClr val="accent1">
                    <a:lumMod val="50000"/>
                  </a:schemeClr>
                </a:solidFill>
              </a:rPr>
              <a:t>EDT </a:t>
            </a:r>
            <a:endParaRPr lang="en-US" sz="900" dirty="0" smtClean="0">
              <a:solidFill>
                <a:schemeClr val="accent1">
                  <a:lumMod val="50000"/>
                </a:schemeClr>
              </a:solidFill>
            </a:endParaRPr>
          </a:p>
          <a:p>
            <a:endParaRPr lang="en-US" sz="500" b="1" dirty="0" smtClean="0">
              <a:solidFill>
                <a:schemeClr val="accent1">
                  <a:lumMod val="50000"/>
                </a:schemeClr>
              </a:solidFill>
            </a:endParaRPr>
          </a:p>
        </p:txBody>
      </p:sp>
      <p:pic>
        <p:nvPicPr>
          <p:cNvPr id="41" name="Picture 40"/>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362238" y="7883000"/>
            <a:ext cx="6967746" cy="1719662"/>
          </a:xfrm>
          <a:prstGeom prst="rect">
            <a:avLst/>
          </a:prstGeom>
        </p:spPr>
      </p:pic>
      <p:sp>
        <p:nvSpPr>
          <p:cNvPr id="36" name="TextBox 35"/>
          <p:cNvSpPr txBox="1"/>
          <p:nvPr/>
        </p:nvSpPr>
        <p:spPr>
          <a:xfrm>
            <a:off x="2081823" y="7783849"/>
            <a:ext cx="3369283" cy="769441"/>
          </a:xfrm>
          <a:prstGeom prst="rect">
            <a:avLst/>
          </a:prstGeom>
          <a:noFill/>
        </p:spPr>
        <p:txBody>
          <a:bodyPr wrap="square" rtlCol="0">
            <a:spAutoFit/>
          </a:bodyPr>
          <a:lstStyle/>
          <a:p>
            <a:pPr algn="ctr"/>
            <a:r>
              <a:rPr lang="en-US" sz="2400" b="1" dirty="0" smtClean="0">
                <a:solidFill>
                  <a:schemeClr val="accent1">
                    <a:lumMod val="50000"/>
                  </a:schemeClr>
                </a:solidFill>
              </a:rPr>
              <a:t>342,600</a:t>
            </a:r>
          </a:p>
          <a:p>
            <a:pPr algn="ctr"/>
            <a:r>
              <a:rPr lang="en-US" sz="2000" b="1" dirty="0" smtClean="0">
                <a:solidFill>
                  <a:schemeClr val="accent1">
                    <a:lumMod val="50000"/>
                  </a:schemeClr>
                </a:solidFill>
              </a:rPr>
              <a:t>Total Interactions</a:t>
            </a:r>
          </a:p>
        </p:txBody>
      </p:sp>
    </p:spTree>
    <p:extLst>
      <p:ext uri="{BB962C8B-B14F-4D97-AF65-F5344CB8AC3E}">
        <p14:creationId xmlns:p14="http://schemas.microsoft.com/office/powerpoint/2010/main" val="15869757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Slide Number Placeholder 16"/>
          <p:cNvSpPr>
            <a:spLocks noGrp="1"/>
          </p:cNvSpPr>
          <p:nvPr>
            <p:ph type="sldNum" sz="quarter" idx="12"/>
          </p:nvPr>
        </p:nvSpPr>
        <p:spPr/>
        <p:txBody>
          <a:bodyPr/>
          <a:lstStyle/>
          <a:p>
            <a:fld id="{9D17D716-ABF0-F24B-B35D-31D59C670D3B}" type="slidenum">
              <a:rPr lang="en-US" smtClean="0"/>
              <a:t>5</a:t>
            </a:fld>
            <a:endParaRPr lang="en-US"/>
          </a:p>
        </p:txBody>
      </p:sp>
      <p:sp>
        <p:nvSpPr>
          <p:cNvPr id="44" name="Rectangle 43"/>
          <p:cNvSpPr/>
          <p:nvPr/>
        </p:nvSpPr>
        <p:spPr>
          <a:xfrm>
            <a:off x="0" y="804562"/>
            <a:ext cx="7095766" cy="286759"/>
          </a:xfrm>
          <a:prstGeom prst="rect">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5" name="TextBox 44"/>
          <p:cNvSpPr txBox="1"/>
          <p:nvPr/>
        </p:nvSpPr>
        <p:spPr>
          <a:xfrm>
            <a:off x="0" y="821043"/>
            <a:ext cx="2855397" cy="276999"/>
          </a:xfrm>
          <a:prstGeom prst="rect">
            <a:avLst/>
          </a:prstGeom>
          <a:noFill/>
        </p:spPr>
        <p:txBody>
          <a:bodyPr wrap="none" rtlCol="0" anchor="ctr">
            <a:spAutoFit/>
          </a:bodyPr>
          <a:lstStyle/>
          <a:p>
            <a:r>
              <a:rPr lang="en-US" sz="1200" b="1" dirty="0">
                <a:solidFill>
                  <a:schemeClr val="bg1"/>
                </a:solidFill>
              </a:rPr>
              <a:t>Food Safety Custom </a:t>
            </a:r>
            <a:r>
              <a:rPr lang="en-US" sz="1200" b="1" dirty="0" smtClean="0">
                <a:solidFill>
                  <a:schemeClr val="bg1"/>
                </a:solidFill>
              </a:rPr>
              <a:t>Conversation Insights</a:t>
            </a:r>
            <a:endParaRPr lang="en-US" sz="1200" b="1" dirty="0">
              <a:solidFill>
                <a:schemeClr val="bg1"/>
              </a:solidFill>
            </a:endParaRPr>
          </a:p>
        </p:txBody>
      </p:sp>
      <p:pic>
        <p:nvPicPr>
          <p:cNvPr id="85" name="Picture 8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68649" y="3684955"/>
            <a:ext cx="3722348" cy="3123425"/>
          </a:xfrm>
          <a:prstGeom prst="rect">
            <a:avLst/>
          </a:prstGeom>
        </p:spPr>
      </p:pic>
      <p:pic>
        <p:nvPicPr>
          <p:cNvPr id="38" name="Picture 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54474" y="927528"/>
            <a:ext cx="3722348" cy="3123425"/>
          </a:xfrm>
          <a:prstGeom prst="rect">
            <a:avLst/>
          </a:prstGeom>
        </p:spPr>
      </p:pic>
      <p:sp>
        <p:nvSpPr>
          <p:cNvPr id="30" name="Terminator 29"/>
          <p:cNvSpPr/>
          <p:nvPr/>
        </p:nvSpPr>
        <p:spPr>
          <a:xfrm>
            <a:off x="6413744" y="804562"/>
            <a:ext cx="987994" cy="291810"/>
          </a:xfrm>
          <a:prstGeom prst="flowChartTerminator">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0" name="Picture 7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136" y="3692045"/>
            <a:ext cx="3722348" cy="3123425"/>
          </a:xfrm>
          <a:prstGeom prst="rect">
            <a:avLst/>
          </a:prstGeom>
        </p:spPr>
      </p:pic>
      <p:pic>
        <p:nvPicPr>
          <p:cNvPr id="37" name="Picture 3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136" y="929198"/>
            <a:ext cx="3722348" cy="3123425"/>
          </a:xfrm>
          <a:prstGeom prst="rect">
            <a:avLst/>
          </a:prstGeom>
        </p:spPr>
      </p:pic>
      <p:sp>
        <p:nvSpPr>
          <p:cNvPr id="81" name="Rectangle 80"/>
          <p:cNvSpPr/>
          <p:nvPr/>
        </p:nvSpPr>
        <p:spPr>
          <a:xfrm>
            <a:off x="255415" y="4031844"/>
            <a:ext cx="3462629" cy="286482"/>
          </a:xfrm>
          <a:prstGeom prst="rect">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2" name="TextBox 81"/>
          <p:cNvSpPr txBox="1"/>
          <p:nvPr/>
        </p:nvSpPr>
        <p:spPr>
          <a:xfrm>
            <a:off x="331098" y="4033259"/>
            <a:ext cx="1315168" cy="276999"/>
          </a:xfrm>
          <a:prstGeom prst="rect">
            <a:avLst/>
          </a:prstGeom>
          <a:noFill/>
        </p:spPr>
        <p:txBody>
          <a:bodyPr wrap="none" rtlCol="0" anchor="ctr">
            <a:spAutoFit/>
          </a:bodyPr>
          <a:lstStyle/>
          <a:p>
            <a:r>
              <a:rPr lang="en-US" sz="1200" b="1" dirty="0" smtClean="0">
                <a:solidFill>
                  <a:schemeClr val="bg1"/>
                </a:solidFill>
              </a:rPr>
              <a:t>Deep Dive: Meats</a:t>
            </a:r>
            <a:endParaRPr lang="en-US" sz="1200" b="1" dirty="0">
              <a:solidFill>
                <a:schemeClr val="bg1"/>
              </a:solidFill>
            </a:endParaRPr>
          </a:p>
        </p:txBody>
      </p:sp>
      <p:pic>
        <p:nvPicPr>
          <p:cNvPr id="84" name="Picture 8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30462" y="1694242"/>
            <a:ext cx="3337203" cy="2005871"/>
          </a:xfrm>
          <a:prstGeom prst="rect">
            <a:avLst/>
          </a:prstGeom>
          <a:ln w="3175" cmpd="sng">
            <a:solidFill>
              <a:srgbClr val="D9D9D9"/>
            </a:solidFill>
          </a:ln>
        </p:spPr>
      </p:pic>
      <p:sp>
        <p:nvSpPr>
          <p:cNvPr id="86" name="Rectangle 85"/>
          <p:cNvSpPr/>
          <p:nvPr/>
        </p:nvSpPr>
        <p:spPr>
          <a:xfrm>
            <a:off x="3905928" y="4024754"/>
            <a:ext cx="3462629" cy="286482"/>
          </a:xfrm>
          <a:prstGeom prst="rect">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7" name="TextBox 86"/>
          <p:cNvSpPr txBox="1"/>
          <p:nvPr/>
        </p:nvSpPr>
        <p:spPr>
          <a:xfrm>
            <a:off x="3981611" y="4026169"/>
            <a:ext cx="2135393" cy="276999"/>
          </a:xfrm>
          <a:prstGeom prst="rect">
            <a:avLst/>
          </a:prstGeom>
          <a:noFill/>
        </p:spPr>
        <p:txBody>
          <a:bodyPr wrap="none" rtlCol="0" anchor="ctr">
            <a:spAutoFit/>
          </a:bodyPr>
          <a:lstStyle/>
          <a:p>
            <a:r>
              <a:rPr lang="en-US" sz="1200" b="1" dirty="0" smtClean="0">
                <a:solidFill>
                  <a:schemeClr val="bg1"/>
                </a:solidFill>
              </a:rPr>
              <a:t>Sentiment Towards Antibiotics</a:t>
            </a:r>
            <a:endParaRPr lang="en-US" sz="1200" b="1" dirty="0">
              <a:solidFill>
                <a:schemeClr val="bg1"/>
              </a:solidFill>
            </a:endParaRPr>
          </a:p>
        </p:txBody>
      </p:sp>
      <p:pic>
        <p:nvPicPr>
          <p:cNvPr id="89" name="Picture 8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45666" y="4444677"/>
            <a:ext cx="3334926" cy="2004502"/>
          </a:xfrm>
          <a:prstGeom prst="rect">
            <a:avLst/>
          </a:prstGeom>
          <a:ln w="3175" cmpd="sng">
            <a:solidFill>
              <a:srgbClr val="D9D9D9"/>
            </a:solidFill>
          </a:ln>
        </p:spPr>
      </p:pic>
      <p:pic>
        <p:nvPicPr>
          <p:cNvPr id="90" name="Picture 8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311" y="6470692"/>
            <a:ext cx="3722348" cy="3123425"/>
          </a:xfrm>
          <a:prstGeom prst="rect">
            <a:avLst/>
          </a:prstGeom>
        </p:spPr>
      </p:pic>
      <p:sp>
        <p:nvSpPr>
          <p:cNvPr id="91" name="Rectangle 90"/>
          <p:cNvSpPr/>
          <p:nvPr/>
        </p:nvSpPr>
        <p:spPr>
          <a:xfrm>
            <a:off x="269590" y="6810491"/>
            <a:ext cx="3462629" cy="286482"/>
          </a:xfrm>
          <a:prstGeom prst="rect">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2" name="TextBox 91"/>
          <p:cNvSpPr txBox="1"/>
          <p:nvPr/>
        </p:nvSpPr>
        <p:spPr>
          <a:xfrm>
            <a:off x="345273" y="6811906"/>
            <a:ext cx="2759858" cy="276999"/>
          </a:xfrm>
          <a:prstGeom prst="rect">
            <a:avLst/>
          </a:prstGeom>
          <a:noFill/>
        </p:spPr>
        <p:txBody>
          <a:bodyPr wrap="none" rtlCol="0" anchor="ctr">
            <a:spAutoFit/>
          </a:bodyPr>
          <a:lstStyle/>
          <a:p>
            <a:r>
              <a:rPr lang="en-US" sz="1200" b="1" dirty="0">
                <a:solidFill>
                  <a:schemeClr val="bg1"/>
                </a:solidFill>
              </a:rPr>
              <a:t>Antibiotics: Production vs. Consumption</a:t>
            </a:r>
          </a:p>
        </p:txBody>
      </p:sp>
      <p:pic>
        <p:nvPicPr>
          <p:cNvPr id="98" name="Picture 9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6841" y="4444677"/>
            <a:ext cx="3289181" cy="1977008"/>
          </a:xfrm>
          <a:prstGeom prst="rect">
            <a:avLst/>
          </a:prstGeom>
          <a:ln w="3175" cmpd="sng">
            <a:solidFill>
              <a:srgbClr val="D9D9D9"/>
            </a:solidFill>
          </a:ln>
        </p:spPr>
      </p:pic>
      <p:pic>
        <p:nvPicPr>
          <p:cNvPr id="99" name="Picture 9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89916" y="6481322"/>
            <a:ext cx="3722348" cy="3123425"/>
          </a:xfrm>
          <a:prstGeom prst="rect">
            <a:avLst/>
          </a:prstGeom>
        </p:spPr>
      </p:pic>
      <p:sp>
        <p:nvSpPr>
          <p:cNvPr id="100" name="Rectangle 99"/>
          <p:cNvSpPr/>
          <p:nvPr/>
        </p:nvSpPr>
        <p:spPr>
          <a:xfrm>
            <a:off x="3927195" y="6821121"/>
            <a:ext cx="3462629" cy="286482"/>
          </a:xfrm>
          <a:prstGeom prst="rect">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1" name="TextBox 100"/>
          <p:cNvSpPr txBox="1"/>
          <p:nvPr/>
        </p:nvSpPr>
        <p:spPr>
          <a:xfrm>
            <a:off x="4002878" y="6822536"/>
            <a:ext cx="1995033" cy="276999"/>
          </a:xfrm>
          <a:prstGeom prst="rect">
            <a:avLst/>
          </a:prstGeom>
          <a:noFill/>
        </p:spPr>
        <p:txBody>
          <a:bodyPr wrap="none" rtlCol="0" anchor="ctr">
            <a:spAutoFit/>
          </a:bodyPr>
          <a:lstStyle/>
          <a:p>
            <a:r>
              <a:rPr lang="en-US" sz="1200" b="1" dirty="0" smtClean="0">
                <a:solidFill>
                  <a:schemeClr val="bg1"/>
                </a:solidFill>
              </a:rPr>
              <a:t>Production vs. Consumption</a:t>
            </a:r>
            <a:endParaRPr lang="en-US" sz="1200" b="1" dirty="0">
              <a:solidFill>
                <a:schemeClr val="bg1"/>
              </a:solidFill>
            </a:endParaRPr>
          </a:p>
        </p:txBody>
      </p:sp>
      <p:pic>
        <p:nvPicPr>
          <p:cNvPr id="103" name="Picture 10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981611" y="7245752"/>
            <a:ext cx="3289192" cy="1977015"/>
          </a:xfrm>
          <a:prstGeom prst="rect">
            <a:avLst/>
          </a:prstGeom>
          <a:ln w="3175" cmpd="sng">
            <a:solidFill>
              <a:srgbClr val="D9D9D9"/>
            </a:solidFill>
          </a:ln>
        </p:spPr>
      </p:pic>
      <p:sp>
        <p:nvSpPr>
          <p:cNvPr id="43" name="Rectangle 42"/>
          <p:cNvSpPr/>
          <p:nvPr/>
        </p:nvSpPr>
        <p:spPr>
          <a:xfrm>
            <a:off x="256056" y="1317709"/>
            <a:ext cx="3461988" cy="286759"/>
          </a:xfrm>
          <a:prstGeom prst="rect">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47" name="Picture 4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19442" y="1653149"/>
            <a:ext cx="3137870" cy="2037999"/>
          </a:xfrm>
          <a:prstGeom prst="rect">
            <a:avLst/>
          </a:prstGeom>
        </p:spPr>
      </p:pic>
      <p:sp>
        <p:nvSpPr>
          <p:cNvPr id="46" name="TextBox 45"/>
          <p:cNvSpPr txBox="1"/>
          <p:nvPr/>
        </p:nvSpPr>
        <p:spPr>
          <a:xfrm>
            <a:off x="325364" y="1329269"/>
            <a:ext cx="578620" cy="276999"/>
          </a:xfrm>
          <a:prstGeom prst="rect">
            <a:avLst/>
          </a:prstGeom>
          <a:noFill/>
        </p:spPr>
        <p:txBody>
          <a:bodyPr wrap="none" rtlCol="0" anchor="ctr">
            <a:spAutoFit/>
          </a:bodyPr>
          <a:lstStyle/>
          <a:p>
            <a:r>
              <a:rPr lang="en-US" sz="1200" b="1" dirty="0" smtClean="0">
                <a:solidFill>
                  <a:schemeClr val="bg1"/>
                </a:solidFill>
              </a:rPr>
              <a:t>Topics</a:t>
            </a:r>
            <a:endParaRPr lang="en-US" sz="1200" b="1" dirty="0">
              <a:solidFill>
                <a:schemeClr val="bg1"/>
              </a:solidFill>
            </a:endParaRPr>
          </a:p>
        </p:txBody>
      </p:sp>
      <p:sp>
        <p:nvSpPr>
          <p:cNvPr id="49" name="Rectangle 48"/>
          <p:cNvSpPr/>
          <p:nvPr/>
        </p:nvSpPr>
        <p:spPr>
          <a:xfrm>
            <a:off x="3874147" y="1317622"/>
            <a:ext cx="3461988" cy="286759"/>
          </a:xfrm>
          <a:prstGeom prst="rect">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0" name="TextBox 49"/>
          <p:cNvSpPr txBox="1"/>
          <p:nvPr/>
        </p:nvSpPr>
        <p:spPr>
          <a:xfrm>
            <a:off x="3934091" y="1320640"/>
            <a:ext cx="503408" cy="276999"/>
          </a:xfrm>
          <a:prstGeom prst="rect">
            <a:avLst/>
          </a:prstGeom>
          <a:noFill/>
        </p:spPr>
        <p:txBody>
          <a:bodyPr wrap="none" rtlCol="0" anchor="ctr">
            <a:spAutoFit/>
          </a:bodyPr>
          <a:lstStyle/>
          <a:p>
            <a:r>
              <a:rPr lang="en-US" sz="1200" b="1" dirty="0" smtClean="0">
                <a:solidFill>
                  <a:schemeClr val="bg1"/>
                </a:solidFill>
              </a:rPr>
              <a:t>Food</a:t>
            </a:r>
          </a:p>
        </p:txBody>
      </p:sp>
      <p:pic>
        <p:nvPicPr>
          <p:cNvPr id="52" name="Picture 5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25363" y="7245752"/>
            <a:ext cx="3289195" cy="1977015"/>
          </a:xfrm>
          <a:prstGeom prst="rect">
            <a:avLst/>
          </a:prstGeom>
          <a:ln w="3175" cmpd="sng">
            <a:solidFill>
              <a:srgbClr val="D9D9D9"/>
            </a:solidFill>
          </a:ln>
        </p:spPr>
      </p:pic>
      <p:sp>
        <p:nvSpPr>
          <p:cNvPr id="60" name="Rectangle 59"/>
          <p:cNvSpPr/>
          <p:nvPr/>
        </p:nvSpPr>
        <p:spPr>
          <a:xfrm>
            <a:off x="0" y="0"/>
            <a:ext cx="7772400" cy="67700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Pentagon 60"/>
          <p:cNvSpPr/>
          <p:nvPr/>
        </p:nvSpPr>
        <p:spPr>
          <a:xfrm>
            <a:off x="0" y="0"/>
            <a:ext cx="6229350" cy="667579"/>
          </a:xfrm>
          <a:prstGeom prst="homePlate">
            <a:avLst/>
          </a:prstGeom>
          <a:solidFill>
            <a:srgbClr val="5B9BD5">
              <a:alpha val="8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69B4FA"/>
              </a:solidFill>
            </a:endParaRPr>
          </a:p>
        </p:txBody>
      </p:sp>
      <p:pic>
        <p:nvPicPr>
          <p:cNvPr id="62" name="Picture 6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60345" y="9087"/>
            <a:ext cx="1607668" cy="639343"/>
          </a:xfrm>
          <a:prstGeom prst="rect">
            <a:avLst/>
          </a:prstGeom>
        </p:spPr>
      </p:pic>
      <p:sp>
        <p:nvSpPr>
          <p:cNvPr id="63" name="TextBox 62"/>
          <p:cNvSpPr txBox="1"/>
          <p:nvPr/>
        </p:nvSpPr>
        <p:spPr>
          <a:xfrm>
            <a:off x="1813439" y="28573"/>
            <a:ext cx="4172691" cy="654025"/>
          </a:xfrm>
          <a:prstGeom prst="rect">
            <a:avLst/>
          </a:prstGeom>
          <a:noFill/>
        </p:spPr>
        <p:txBody>
          <a:bodyPr wrap="square" rtlCol="0">
            <a:spAutoFit/>
          </a:bodyPr>
          <a:lstStyle/>
          <a:p>
            <a:r>
              <a:rPr lang="en-US" sz="1400" dirty="0">
                <a:solidFill>
                  <a:schemeClr val="bg1"/>
                </a:solidFill>
                <a:latin typeface="Lato" charset="0"/>
                <a:ea typeface="Lato" charset="0"/>
                <a:cs typeface="Lato" charset="0"/>
              </a:rPr>
              <a:t>Sanderson Farms Insights for BBDO</a:t>
            </a:r>
          </a:p>
          <a:p>
            <a:r>
              <a:rPr lang="en-US" sz="1050" dirty="0" smtClean="0">
                <a:solidFill>
                  <a:schemeClr val="bg1"/>
                </a:solidFill>
                <a:latin typeface="Lato" charset="0"/>
                <a:ea typeface="Lato" charset="0"/>
                <a:cs typeface="Lato" charset="0"/>
              </a:rPr>
              <a:t>Powered by Facebook Topic Data</a:t>
            </a:r>
            <a:endParaRPr lang="en-US" sz="900" dirty="0">
              <a:solidFill>
                <a:schemeClr val="bg1"/>
              </a:solidFill>
              <a:latin typeface="Lato" charset="0"/>
              <a:ea typeface="Lato" charset="0"/>
              <a:cs typeface="Lato" charset="0"/>
            </a:endParaRPr>
          </a:p>
          <a:p>
            <a:r>
              <a:rPr lang="en-US" sz="1050" dirty="0">
                <a:solidFill>
                  <a:schemeClr val="bg1"/>
                </a:solidFill>
                <a:latin typeface="Lato" charset="0"/>
                <a:ea typeface="Lato" charset="0"/>
                <a:cs typeface="Lato" charset="0"/>
              </a:rPr>
              <a:t>Run Dates: 4</a:t>
            </a:r>
            <a:r>
              <a:rPr lang="en-US" sz="1050" dirty="0" smtClean="0">
                <a:solidFill>
                  <a:schemeClr val="bg1"/>
                </a:solidFill>
                <a:latin typeface="Lato" charset="0"/>
                <a:ea typeface="Lato" charset="0"/>
                <a:cs typeface="Lato" charset="0"/>
              </a:rPr>
              <a:t>/6/2016 </a:t>
            </a:r>
            <a:r>
              <a:rPr lang="en-US" sz="1050" dirty="0">
                <a:solidFill>
                  <a:schemeClr val="bg1"/>
                </a:solidFill>
                <a:latin typeface="Lato" charset="0"/>
                <a:ea typeface="Lato" charset="0"/>
                <a:cs typeface="Lato" charset="0"/>
              </a:rPr>
              <a:t>– </a:t>
            </a:r>
            <a:r>
              <a:rPr lang="en-US" sz="1050" dirty="0" smtClean="0">
                <a:solidFill>
                  <a:schemeClr val="bg1"/>
                </a:solidFill>
                <a:latin typeface="Lato" charset="0"/>
                <a:ea typeface="Lato" charset="0"/>
                <a:cs typeface="Lato" charset="0"/>
              </a:rPr>
              <a:t>4/25/2016</a:t>
            </a:r>
            <a:endParaRPr lang="en-US" sz="1200" dirty="0">
              <a:solidFill>
                <a:schemeClr val="bg1"/>
              </a:solidFill>
              <a:latin typeface="Lato" charset="0"/>
              <a:ea typeface="Lato" charset="0"/>
              <a:cs typeface="Lato" charset="0"/>
            </a:endParaRPr>
          </a:p>
        </p:txBody>
      </p:sp>
      <p:pic>
        <p:nvPicPr>
          <p:cNvPr id="64" name="Picture 63"/>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426686" y="30174"/>
            <a:ext cx="1106943" cy="619197"/>
          </a:xfrm>
          <a:prstGeom prst="rect">
            <a:avLst/>
          </a:prstGeom>
          <a:effectLst>
            <a:softEdge rad="0"/>
          </a:effectLst>
        </p:spPr>
      </p:pic>
    </p:spTree>
    <p:extLst>
      <p:ext uri="{BB962C8B-B14F-4D97-AF65-F5344CB8AC3E}">
        <p14:creationId xmlns:p14="http://schemas.microsoft.com/office/powerpoint/2010/main" val="84053130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Slide Number Placeholder 16"/>
          <p:cNvSpPr>
            <a:spLocks noGrp="1"/>
          </p:cNvSpPr>
          <p:nvPr>
            <p:ph type="sldNum" sz="quarter" idx="12"/>
          </p:nvPr>
        </p:nvSpPr>
        <p:spPr/>
        <p:txBody>
          <a:bodyPr/>
          <a:lstStyle/>
          <a:p>
            <a:fld id="{9D17D716-ABF0-F24B-B35D-31D59C670D3B}" type="slidenum">
              <a:rPr lang="en-US" smtClean="0"/>
              <a:t>6</a:t>
            </a:fld>
            <a:endParaRPr lang="en-US"/>
          </a:p>
        </p:txBody>
      </p:sp>
      <p:sp>
        <p:nvSpPr>
          <p:cNvPr id="117" name="Rectangle 116"/>
          <p:cNvSpPr/>
          <p:nvPr/>
        </p:nvSpPr>
        <p:spPr>
          <a:xfrm>
            <a:off x="0" y="832847"/>
            <a:ext cx="7095766" cy="286759"/>
          </a:xfrm>
          <a:prstGeom prst="rect">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8" name="TextBox 117"/>
          <p:cNvSpPr txBox="1"/>
          <p:nvPr/>
        </p:nvSpPr>
        <p:spPr>
          <a:xfrm>
            <a:off x="0" y="849328"/>
            <a:ext cx="2349169" cy="276999"/>
          </a:xfrm>
          <a:prstGeom prst="rect">
            <a:avLst/>
          </a:prstGeom>
          <a:noFill/>
        </p:spPr>
        <p:txBody>
          <a:bodyPr wrap="none" rtlCol="0" anchor="ctr">
            <a:spAutoFit/>
          </a:bodyPr>
          <a:lstStyle/>
          <a:p>
            <a:r>
              <a:rPr lang="en-US" sz="1200" b="1" dirty="0">
                <a:solidFill>
                  <a:schemeClr val="bg1"/>
                </a:solidFill>
              </a:rPr>
              <a:t>Food Safety Demographic </a:t>
            </a:r>
            <a:r>
              <a:rPr lang="en-US" sz="1200" b="1" dirty="0" smtClean="0">
                <a:solidFill>
                  <a:schemeClr val="bg1"/>
                </a:solidFill>
              </a:rPr>
              <a:t>Insights</a:t>
            </a:r>
            <a:endParaRPr lang="en-US" sz="1200" b="1" dirty="0">
              <a:solidFill>
                <a:schemeClr val="bg1"/>
              </a:solidFill>
            </a:endParaRPr>
          </a:p>
        </p:txBody>
      </p:sp>
      <p:sp>
        <p:nvSpPr>
          <p:cNvPr id="119" name="Terminator 118"/>
          <p:cNvSpPr/>
          <p:nvPr/>
        </p:nvSpPr>
        <p:spPr>
          <a:xfrm>
            <a:off x="6413744" y="832847"/>
            <a:ext cx="987994" cy="291810"/>
          </a:xfrm>
          <a:prstGeom prst="flowChartTerminator">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71292" y="1225544"/>
            <a:ext cx="2073578" cy="2073578"/>
          </a:xfrm>
          <a:prstGeom prst="rect">
            <a:avLst/>
          </a:prstGeom>
        </p:spPr>
      </p:pic>
      <p:pic>
        <p:nvPicPr>
          <p:cNvPr id="50" name="Picture 4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3937" y="1228335"/>
            <a:ext cx="2070825" cy="2070825"/>
          </a:xfrm>
          <a:prstGeom prst="rect">
            <a:avLst/>
          </a:prstGeom>
        </p:spPr>
      </p:pic>
      <p:pic>
        <p:nvPicPr>
          <p:cNvPr id="62" name="Picture 6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79535" y="1225544"/>
            <a:ext cx="2070825" cy="2073578"/>
          </a:xfrm>
          <a:prstGeom prst="rect">
            <a:avLst/>
          </a:prstGeom>
        </p:spPr>
      </p:pic>
      <p:sp>
        <p:nvSpPr>
          <p:cNvPr id="27" name="Rectangle 26"/>
          <p:cNvSpPr/>
          <p:nvPr/>
        </p:nvSpPr>
        <p:spPr>
          <a:xfrm>
            <a:off x="0" y="0"/>
            <a:ext cx="7772400" cy="67700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Pentagon 27"/>
          <p:cNvSpPr/>
          <p:nvPr/>
        </p:nvSpPr>
        <p:spPr>
          <a:xfrm>
            <a:off x="0" y="0"/>
            <a:ext cx="6229350" cy="667579"/>
          </a:xfrm>
          <a:prstGeom prst="homePlate">
            <a:avLst/>
          </a:prstGeom>
          <a:solidFill>
            <a:srgbClr val="5B9BD5">
              <a:alpha val="8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69B4FA"/>
              </a:solidFill>
            </a:endParaRPr>
          </a:p>
        </p:txBody>
      </p:sp>
      <p:pic>
        <p:nvPicPr>
          <p:cNvPr id="29" name="Picture 2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0345" y="9087"/>
            <a:ext cx="1607668" cy="639343"/>
          </a:xfrm>
          <a:prstGeom prst="rect">
            <a:avLst/>
          </a:prstGeom>
        </p:spPr>
      </p:pic>
      <p:sp>
        <p:nvSpPr>
          <p:cNvPr id="30" name="TextBox 29"/>
          <p:cNvSpPr txBox="1"/>
          <p:nvPr/>
        </p:nvSpPr>
        <p:spPr>
          <a:xfrm>
            <a:off x="1813439" y="28573"/>
            <a:ext cx="4172691" cy="654025"/>
          </a:xfrm>
          <a:prstGeom prst="rect">
            <a:avLst/>
          </a:prstGeom>
          <a:noFill/>
        </p:spPr>
        <p:txBody>
          <a:bodyPr wrap="square" rtlCol="0">
            <a:spAutoFit/>
          </a:bodyPr>
          <a:lstStyle/>
          <a:p>
            <a:r>
              <a:rPr lang="en-US" sz="1400" dirty="0">
                <a:solidFill>
                  <a:schemeClr val="bg1"/>
                </a:solidFill>
                <a:latin typeface="Lato" charset="0"/>
                <a:ea typeface="Lato" charset="0"/>
                <a:cs typeface="Lato" charset="0"/>
              </a:rPr>
              <a:t>Sanderson Farms Insights for BBDO</a:t>
            </a:r>
          </a:p>
          <a:p>
            <a:r>
              <a:rPr lang="en-US" sz="1050" dirty="0" smtClean="0">
                <a:solidFill>
                  <a:schemeClr val="bg1"/>
                </a:solidFill>
                <a:latin typeface="Lato" charset="0"/>
                <a:ea typeface="Lato" charset="0"/>
                <a:cs typeface="Lato" charset="0"/>
              </a:rPr>
              <a:t>Powered by Facebook Topic Data</a:t>
            </a:r>
            <a:endParaRPr lang="en-US" sz="900" dirty="0">
              <a:solidFill>
                <a:schemeClr val="bg1"/>
              </a:solidFill>
              <a:latin typeface="Lato" charset="0"/>
              <a:ea typeface="Lato" charset="0"/>
              <a:cs typeface="Lato" charset="0"/>
            </a:endParaRPr>
          </a:p>
          <a:p>
            <a:r>
              <a:rPr lang="en-US" sz="1050" dirty="0">
                <a:solidFill>
                  <a:schemeClr val="bg1"/>
                </a:solidFill>
                <a:latin typeface="Lato" charset="0"/>
                <a:ea typeface="Lato" charset="0"/>
                <a:cs typeface="Lato" charset="0"/>
              </a:rPr>
              <a:t>Run Dates: 4</a:t>
            </a:r>
            <a:r>
              <a:rPr lang="en-US" sz="1050" dirty="0" smtClean="0">
                <a:solidFill>
                  <a:schemeClr val="bg1"/>
                </a:solidFill>
                <a:latin typeface="Lato" charset="0"/>
                <a:ea typeface="Lato" charset="0"/>
                <a:cs typeface="Lato" charset="0"/>
              </a:rPr>
              <a:t>/6/2016 </a:t>
            </a:r>
            <a:r>
              <a:rPr lang="en-US" sz="1050" dirty="0">
                <a:solidFill>
                  <a:schemeClr val="bg1"/>
                </a:solidFill>
                <a:latin typeface="Lato" charset="0"/>
                <a:ea typeface="Lato" charset="0"/>
                <a:cs typeface="Lato" charset="0"/>
              </a:rPr>
              <a:t>– </a:t>
            </a:r>
            <a:r>
              <a:rPr lang="en-US" sz="1050" dirty="0" smtClean="0">
                <a:solidFill>
                  <a:schemeClr val="bg1"/>
                </a:solidFill>
                <a:latin typeface="Lato" charset="0"/>
                <a:ea typeface="Lato" charset="0"/>
                <a:cs typeface="Lato" charset="0"/>
              </a:rPr>
              <a:t>4/25/2016</a:t>
            </a:r>
            <a:endParaRPr lang="en-US" sz="1200" dirty="0">
              <a:solidFill>
                <a:schemeClr val="bg1"/>
              </a:solidFill>
              <a:latin typeface="Lato" charset="0"/>
              <a:ea typeface="Lato" charset="0"/>
              <a:cs typeface="Lato" charset="0"/>
            </a:endParaRPr>
          </a:p>
        </p:txBody>
      </p:sp>
      <p:pic>
        <p:nvPicPr>
          <p:cNvPr id="31" name="Picture 3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426686" y="30174"/>
            <a:ext cx="1106943" cy="619197"/>
          </a:xfrm>
          <a:prstGeom prst="rect">
            <a:avLst/>
          </a:prstGeom>
          <a:effectLst>
            <a:softEdge rad="0"/>
          </a:effectLst>
        </p:spPr>
      </p:pic>
      <p:pic>
        <p:nvPicPr>
          <p:cNvPr id="56" name="Picture 5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60345" y="3224136"/>
            <a:ext cx="7372178" cy="1707198"/>
          </a:xfrm>
          <a:prstGeom prst="rect">
            <a:avLst/>
          </a:prstGeom>
        </p:spPr>
      </p:pic>
      <p:sp>
        <p:nvSpPr>
          <p:cNvPr id="57" name="TextBox 56"/>
          <p:cNvSpPr txBox="1"/>
          <p:nvPr/>
        </p:nvSpPr>
        <p:spPr>
          <a:xfrm>
            <a:off x="430193" y="3780313"/>
            <a:ext cx="6856082" cy="1061829"/>
          </a:xfrm>
          <a:prstGeom prst="rect">
            <a:avLst/>
          </a:prstGeom>
          <a:noFill/>
          <a:ln>
            <a:noFill/>
          </a:ln>
          <a:effectLst>
            <a:outerShdw sx="1000" sy="1000" algn="ctr" rotWithShape="0">
              <a:schemeClr val="bg1">
                <a:lumMod val="65000"/>
              </a:schemeClr>
            </a:outerShdw>
            <a:softEdge rad="12700"/>
          </a:effectLst>
        </p:spPr>
        <p:txBody>
          <a:bodyPr wrap="square" rtlCol="0">
            <a:spAutoFit/>
          </a:bodyPr>
          <a:lstStyle/>
          <a:p>
            <a:r>
              <a:rPr lang="en-US" sz="900" b="1" dirty="0" err="1">
                <a:solidFill>
                  <a:schemeClr val="tx1">
                    <a:lumMod val="50000"/>
                    <a:lumOff val="50000"/>
                  </a:schemeClr>
                </a:solidFill>
              </a:rPr>
              <a:t>fb.all.content</a:t>
            </a:r>
            <a:r>
              <a:rPr lang="en-US" sz="900" b="1" dirty="0">
                <a:solidFill>
                  <a:schemeClr val="tx1">
                    <a:lumMod val="50000"/>
                    <a:lumOff val="50000"/>
                  </a:schemeClr>
                </a:solidFill>
              </a:rPr>
              <a:t> </a:t>
            </a:r>
            <a:r>
              <a:rPr lang="en-US" sz="900" b="1" dirty="0" err="1">
                <a:solidFill>
                  <a:schemeClr val="tx1">
                    <a:lumMod val="50000"/>
                    <a:lumOff val="50000"/>
                  </a:schemeClr>
                </a:solidFill>
              </a:rPr>
              <a:t>contains_any</a:t>
            </a:r>
            <a:r>
              <a:rPr lang="en-US" sz="900" b="1" dirty="0">
                <a:solidFill>
                  <a:schemeClr val="tx1">
                    <a:lumMod val="50000"/>
                    <a:lumOff val="50000"/>
                  </a:schemeClr>
                </a:solidFill>
              </a:rPr>
              <a:t> "food Safety, food poisoning, food poison, </a:t>
            </a:r>
            <a:r>
              <a:rPr lang="en-US" sz="900" b="1" dirty="0" err="1">
                <a:solidFill>
                  <a:schemeClr val="tx1">
                    <a:lumMod val="50000"/>
                    <a:lumOff val="50000"/>
                  </a:schemeClr>
                </a:solidFill>
              </a:rPr>
              <a:t>ecoli</a:t>
            </a:r>
            <a:r>
              <a:rPr lang="en-US" sz="900" b="1" dirty="0">
                <a:solidFill>
                  <a:schemeClr val="tx1">
                    <a:lumMod val="50000"/>
                    <a:lumOff val="50000"/>
                  </a:schemeClr>
                </a:solidFill>
              </a:rPr>
              <a:t>, Bacillus cereus, Botulism, Campylobacter, Clostridium </a:t>
            </a:r>
            <a:r>
              <a:rPr lang="en-US" sz="900" b="1" dirty="0" err="1">
                <a:solidFill>
                  <a:schemeClr val="tx1">
                    <a:lumMod val="50000"/>
                    <a:lumOff val="50000"/>
                  </a:schemeClr>
                </a:solidFill>
              </a:rPr>
              <a:t>perfringens</a:t>
            </a:r>
            <a:r>
              <a:rPr lang="en-US" sz="900" b="1" dirty="0">
                <a:solidFill>
                  <a:schemeClr val="tx1">
                    <a:lumMod val="50000"/>
                    <a:lumOff val="50000"/>
                  </a:schemeClr>
                </a:solidFill>
              </a:rPr>
              <a:t>, e coli,  E. coli, Hepatitis A, Listeria, Norovirus, Norwalk Virus, Salmonella, </a:t>
            </a:r>
            <a:r>
              <a:rPr lang="en-US" sz="900" b="1" dirty="0" err="1">
                <a:solidFill>
                  <a:schemeClr val="tx1">
                    <a:lumMod val="50000"/>
                    <a:lumOff val="50000"/>
                  </a:schemeClr>
                </a:solidFill>
              </a:rPr>
              <a:t>Shigella</a:t>
            </a:r>
            <a:r>
              <a:rPr lang="en-US" sz="900" b="1" dirty="0">
                <a:solidFill>
                  <a:schemeClr val="tx1">
                    <a:lumMod val="50000"/>
                    <a:lumOff val="50000"/>
                  </a:schemeClr>
                </a:solidFill>
              </a:rPr>
              <a:t>, Staphylococcus, Vibrio Infections, Vibrio </a:t>
            </a:r>
            <a:r>
              <a:rPr lang="en-US" sz="900" b="1" dirty="0" smtClean="0">
                <a:solidFill>
                  <a:schemeClr val="tx1">
                    <a:lumMod val="50000"/>
                    <a:lumOff val="50000"/>
                  </a:schemeClr>
                </a:solidFill>
              </a:rPr>
              <a:t>Infection”</a:t>
            </a:r>
          </a:p>
          <a:p>
            <a:r>
              <a:rPr lang="en-US" sz="900" b="1" dirty="0" smtClean="0">
                <a:solidFill>
                  <a:schemeClr val="tx1">
                    <a:lumMod val="50000"/>
                    <a:lumOff val="50000"/>
                  </a:schemeClr>
                </a:solidFill>
              </a:rPr>
              <a:t>OR </a:t>
            </a:r>
          </a:p>
          <a:p>
            <a:r>
              <a:rPr lang="en-US" sz="900" b="1" dirty="0" smtClean="0">
                <a:solidFill>
                  <a:schemeClr val="tx1">
                    <a:lumMod val="50000"/>
                    <a:lumOff val="50000"/>
                  </a:schemeClr>
                </a:solidFill>
              </a:rPr>
              <a:t>(</a:t>
            </a:r>
            <a:r>
              <a:rPr lang="en-US" sz="900" b="1" dirty="0" err="1" smtClean="0">
                <a:solidFill>
                  <a:schemeClr val="tx1">
                    <a:lumMod val="50000"/>
                    <a:lumOff val="50000"/>
                  </a:schemeClr>
                </a:solidFill>
              </a:rPr>
              <a:t>fb.all.content</a:t>
            </a:r>
            <a:r>
              <a:rPr lang="en-US" sz="900" b="1" dirty="0" smtClean="0">
                <a:solidFill>
                  <a:schemeClr val="tx1">
                    <a:lumMod val="50000"/>
                    <a:lumOff val="50000"/>
                  </a:schemeClr>
                </a:solidFill>
              </a:rPr>
              <a:t> </a:t>
            </a:r>
            <a:r>
              <a:rPr lang="en-US" sz="900" b="1" dirty="0" err="1">
                <a:solidFill>
                  <a:schemeClr val="tx1">
                    <a:lumMod val="50000"/>
                    <a:lumOff val="50000"/>
                  </a:schemeClr>
                </a:solidFill>
              </a:rPr>
              <a:t>contains_any</a:t>
            </a:r>
            <a:r>
              <a:rPr lang="en-US" sz="900" b="1" dirty="0">
                <a:solidFill>
                  <a:schemeClr val="tx1">
                    <a:lumMod val="50000"/>
                    <a:lumOff val="50000"/>
                  </a:schemeClr>
                </a:solidFill>
              </a:rPr>
              <a:t> "bacteria, virus, viruses, Parasites, Parasite, Allergen, Allergens, Molds, Mold, Toxins, toxin, Contaminants, Contaminant" AND </a:t>
            </a:r>
            <a:r>
              <a:rPr lang="en-US" sz="900" b="1" dirty="0" err="1">
                <a:solidFill>
                  <a:schemeClr val="tx1">
                    <a:lumMod val="50000"/>
                    <a:lumOff val="50000"/>
                  </a:schemeClr>
                </a:solidFill>
              </a:rPr>
              <a:t>fb.all.content</a:t>
            </a:r>
            <a:r>
              <a:rPr lang="en-US" sz="900" b="1" dirty="0">
                <a:solidFill>
                  <a:schemeClr val="tx1">
                    <a:lumMod val="50000"/>
                    <a:lumOff val="50000"/>
                  </a:schemeClr>
                </a:solidFill>
              </a:rPr>
              <a:t> </a:t>
            </a:r>
            <a:r>
              <a:rPr lang="en-US" sz="900" b="1" dirty="0" err="1">
                <a:solidFill>
                  <a:schemeClr val="tx1">
                    <a:lumMod val="50000"/>
                    <a:lumOff val="50000"/>
                  </a:schemeClr>
                </a:solidFill>
              </a:rPr>
              <a:t>contains_any</a:t>
            </a:r>
            <a:r>
              <a:rPr lang="en-US" sz="900" b="1" dirty="0">
                <a:solidFill>
                  <a:schemeClr val="tx1">
                    <a:lumMod val="50000"/>
                    <a:lumOff val="50000"/>
                  </a:schemeClr>
                </a:solidFill>
              </a:rPr>
              <a:t> "in food, in the food, in their food, recall, recalled" AND NOT </a:t>
            </a:r>
            <a:r>
              <a:rPr lang="en-US" sz="900" b="1" dirty="0" err="1">
                <a:solidFill>
                  <a:schemeClr val="tx1">
                    <a:lumMod val="50000"/>
                    <a:lumOff val="50000"/>
                  </a:schemeClr>
                </a:solidFill>
              </a:rPr>
              <a:t>fb.all.content</a:t>
            </a:r>
            <a:r>
              <a:rPr lang="en-US" sz="900" b="1" dirty="0">
                <a:solidFill>
                  <a:schemeClr val="tx1">
                    <a:lumMod val="50000"/>
                    <a:lumOff val="50000"/>
                  </a:schemeClr>
                </a:solidFill>
              </a:rPr>
              <a:t> </a:t>
            </a:r>
            <a:r>
              <a:rPr lang="en-US" sz="900" b="1" dirty="0" err="1">
                <a:solidFill>
                  <a:schemeClr val="tx1">
                    <a:lumMod val="50000"/>
                    <a:lumOff val="50000"/>
                  </a:schemeClr>
                </a:solidFill>
              </a:rPr>
              <a:t>contains_any</a:t>
            </a:r>
            <a:r>
              <a:rPr lang="en-US" sz="900" b="1" dirty="0">
                <a:solidFill>
                  <a:schemeClr val="tx1">
                    <a:lumMod val="50000"/>
                    <a:lumOff val="50000"/>
                  </a:schemeClr>
                </a:solidFill>
              </a:rPr>
              <a:t> </a:t>
            </a:r>
            <a:r>
              <a:rPr lang="en-US" sz="900" b="1" dirty="0" err="1">
                <a:solidFill>
                  <a:schemeClr val="tx1">
                    <a:lumMod val="50000"/>
                    <a:lumOff val="50000"/>
                  </a:schemeClr>
                </a:solidFill>
              </a:rPr>
              <a:t>"i</a:t>
            </a:r>
            <a:r>
              <a:rPr lang="en-US" sz="900" b="1" dirty="0">
                <a:solidFill>
                  <a:schemeClr val="tx1">
                    <a:lumMod val="50000"/>
                    <a:lumOff val="50000"/>
                  </a:schemeClr>
                </a:solidFill>
              </a:rPr>
              <a:t> recall, you recall"))</a:t>
            </a:r>
            <a:endParaRPr lang="en-US" sz="800" dirty="0">
              <a:solidFill>
                <a:schemeClr val="tx1">
                  <a:lumMod val="50000"/>
                  <a:lumOff val="50000"/>
                </a:schemeClr>
              </a:solidFill>
            </a:endParaRPr>
          </a:p>
        </p:txBody>
      </p:sp>
      <p:sp>
        <p:nvSpPr>
          <p:cNvPr id="58" name="Rectangle 57"/>
          <p:cNvSpPr/>
          <p:nvPr/>
        </p:nvSpPr>
        <p:spPr>
          <a:xfrm>
            <a:off x="416690" y="3497524"/>
            <a:ext cx="6856083" cy="286482"/>
          </a:xfrm>
          <a:prstGeom prst="rect">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9" name="TextBox 58"/>
          <p:cNvSpPr txBox="1"/>
          <p:nvPr/>
        </p:nvSpPr>
        <p:spPr>
          <a:xfrm>
            <a:off x="386136" y="3497524"/>
            <a:ext cx="578043" cy="276999"/>
          </a:xfrm>
          <a:prstGeom prst="rect">
            <a:avLst/>
          </a:prstGeom>
          <a:noFill/>
        </p:spPr>
        <p:txBody>
          <a:bodyPr wrap="none" rtlCol="0" anchor="ctr">
            <a:spAutoFit/>
          </a:bodyPr>
          <a:lstStyle/>
          <a:p>
            <a:r>
              <a:rPr lang="en-US" sz="1200" b="1" dirty="0" smtClean="0">
                <a:solidFill>
                  <a:schemeClr val="bg1"/>
                </a:solidFill>
              </a:rPr>
              <a:t>Query</a:t>
            </a:r>
            <a:endParaRPr lang="en-US" sz="1200" b="1" dirty="0">
              <a:solidFill>
                <a:schemeClr val="bg1"/>
              </a:solidFill>
            </a:endParaRPr>
          </a:p>
        </p:txBody>
      </p:sp>
      <p:sp>
        <p:nvSpPr>
          <p:cNvPr id="32" name="Rectangle 31"/>
          <p:cNvSpPr/>
          <p:nvPr/>
        </p:nvSpPr>
        <p:spPr>
          <a:xfrm>
            <a:off x="1926" y="4920643"/>
            <a:ext cx="7095766" cy="286759"/>
          </a:xfrm>
          <a:prstGeom prst="rect">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4" name="TextBox 33"/>
          <p:cNvSpPr txBox="1"/>
          <p:nvPr/>
        </p:nvSpPr>
        <p:spPr>
          <a:xfrm>
            <a:off x="1926" y="4937124"/>
            <a:ext cx="2626360" cy="276999"/>
          </a:xfrm>
          <a:prstGeom prst="rect">
            <a:avLst/>
          </a:prstGeom>
          <a:noFill/>
        </p:spPr>
        <p:txBody>
          <a:bodyPr wrap="none" rtlCol="0" anchor="ctr">
            <a:spAutoFit/>
          </a:bodyPr>
          <a:lstStyle/>
          <a:p>
            <a:r>
              <a:rPr lang="en-US" sz="1200" b="1" dirty="0">
                <a:solidFill>
                  <a:schemeClr val="bg1"/>
                </a:solidFill>
              </a:rPr>
              <a:t>Animal Welfare </a:t>
            </a:r>
            <a:r>
              <a:rPr lang="en-US" sz="1200" b="1" dirty="0" smtClean="0">
                <a:solidFill>
                  <a:schemeClr val="bg1"/>
                </a:solidFill>
              </a:rPr>
              <a:t>Demographic Insights</a:t>
            </a:r>
            <a:endParaRPr lang="en-US" sz="1200" b="1" dirty="0">
              <a:solidFill>
                <a:schemeClr val="bg1"/>
              </a:solidFill>
            </a:endParaRPr>
          </a:p>
        </p:txBody>
      </p:sp>
      <p:sp>
        <p:nvSpPr>
          <p:cNvPr id="35" name="Terminator 34"/>
          <p:cNvSpPr/>
          <p:nvPr/>
        </p:nvSpPr>
        <p:spPr>
          <a:xfrm>
            <a:off x="6415670" y="4920643"/>
            <a:ext cx="987994" cy="291810"/>
          </a:xfrm>
          <a:prstGeom prst="flowChartTerminator">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Picture 3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773218" y="5313340"/>
            <a:ext cx="2070825" cy="2073578"/>
          </a:xfrm>
          <a:prstGeom prst="rect">
            <a:avLst/>
          </a:prstGeom>
        </p:spPr>
      </p:pic>
      <p:pic>
        <p:nvPicPr>
          <p:cNvPr id="37" name="Picture 36"/>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65863" y="5316131"/>
            <a:ext cx="2070825" cy="2070825"/>
          </a:xfrm>
          <a:prstGeom prst="rect">
            <a:avLst/>
          </a:prstGeom>
        </p:spPr>
      </p:pic>
      <p:pic>
        <p:nvPicPr>
          <p:cNvPr id="38" name="Picture 37"/>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081461" y="5313340"/>
            <a:ext cx="2070825" cy="2073578"/>
          </a:xfrm>
          <a:prstGeom prst="rect">
            <a:avLst/>
          </a:prstGeom>
        </p:spPr>
      </p:pic>
      <p:pic>
        <p:nvPicPr>
          <p:cNvPr id="39" name="Picture 3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73848" y="7300354"/>
            <a:ext cx="7372178" cy="1707198"/>
          </a:xfrm>
          <a:prstGeom prst="rect">
            <a:avLst/>
          </a:prstGeom>
        </p:spPr>
      </p:pic>
      <p:sp>
        <p:nvSpPr>
          <p:cNvPr id="40" name="TextBox 39"/>
          <p:cNvSpPr txBox="1"/>
          <p:nvPr/>
        </p:nvSpPr>
        <p:spPr>
          <a:xfrm>
            <a:off x="430193" y="7875897"/>
            <a:ext cx="6856082" cy="923330"/>
          </a:xfrm>
          <a:prstGeom prst="rect">
            <a:avLst/>
          </a:prstGeom>
          <a:noFill/>
          <a:ln>
            <a:noFill/>
          </a:ln>
          <a:effectLst>
            <a:outerShdw sx="1000" sy="1000" algn="ctr" rotWithShape="0">
              <a:schemeClr val="bg1">
                <a:lumMod val="65000"/>
              </a:schemeClr>
            </a:outerShdw>
            <a:softEdge rad="12700"/>
          </a:effectLst>
        </p:spPr>
        <p:txBody>
          <a:bodyPr wrap="square" rtlCol="0">
            <a:spAutoFit/>
          </a:bodyPr>
          <a:lstStyle/>
          <a:p>
            <a:r>
              <a:rPr lang="en-US" sz="900" b="1" dirty="0" err="1">
                <a:solidFill>
                  <a:schemeClr val="tx1">
                    <a:lumMod val="50000"/>
                    <a:lumOff val="50000"/>
                  </a:schemeClr>
                </a:solidFill>
              </a:rPr>
              <a:t>fb.all.content</a:t>
            </a:r>
            <a:r>
              <a:rPr lang="en-US" sz="900" b="1" dirty="0">
                <a:solidFill>
                  <a:schemeClr val="tx1">
                    <a:lumMod val="50000"/>
                    <a:lumOff val="50000"/>
                  </a:schemeClr>
                </a:solidFill>
              </a:rPr>
              <a:t> </a:t>
            </a:r>
            <a:r>
              <a:rPr lang="en-US" sz="900" b="1" dirty="0" err="1">
                <a:solidFill>
                  <a:schemeClr val="tx1">
                    <a:lumMod val="50000"/>
                    <a:lumOff val="50000"/>
                  </a:schemeClr>
                </a:solidFill>
              </a:rPr>
              <a:t>contains_any</a:t>
            </a:r>
            <a:r>
              <a:rPr lang="en-US" sz="900" b="1" dirty="0">
                <a:solidFill>
                  <a:schemeClr val="tx1">
                    <a:lumMod val="50000"/>
                    <a:lumOff val="50000"/>
                  </a:schemeClr>
                </a:solidFill>
              </a:rPr>
              <a:t> "animal welfare, factory farming, factory farm, factory farms, factory farmer,  farm animal protection, animal confinement, cruel confinement, intensive-confinement systems,   intensive confinement systems, </a:t>
            </a:r>
            <a:r>
              <a:rPr lang="en-US" sz="900" b="1" dirty="0" err="1">
                <a:solidFill>
                  <a:schemeClr val="tx1">
                    <a:lumMod val="50000"/>
                    <a:lumOff val="50000"/>
                  </a:schemeClr>
                </a:solidFill>
              </a:rPr>
              <a:t>Foie</a:t>
            </a:r>
            <a:r>
              <a:rPr lang="en-US" sz="900" b="1" dirty="0">
                <a:solidFill>
                  <a:schemeClr val="tx1">
                    <a:lumMod val="50000"/>
                    <a:lumOff val="50000"/>
                  </a:schemeClr>
                </a:solidFill>
              </a:rPr>
              <a:t> </a:t>
            </a:r>
            <a:r>
              <a:rPr lang="en-US" sz="900" b="1" dirty="0" err="1">
                <a:solidFill>
                  <a:schemeClr val="tx1">
                    <a:lumMod val="50000"/>
                    <a:lumOff val="50000"/>
                  </a:schemeClr>
                </a:solidFill>
              </a:rPr>
              <a:t>gras</a:t>
            </a:r>
            <a:r>
              <a:rPr lang="en-US" sz="900" b="1" dirty="0">
                <a:solidFill>
                  <a:schemeClr val="tx1">
                    <a:lumMod val="50000"/>
                    <a:lumOff val="50000"/>
                  </a:schemeClr>
                </a:solidFill>
              </a:rPr>
              <a:t>, humane </a:t>
            </a:r>
            <a:r>
              <a:rPr lang="en-US" sz="900" b="1" dirty="0" smtClean="0">
                <a:solidFill>
                  <a:schemeClr val="tx1">
                    <a:lumMod val="50000"/>
                    <a:lumOff val="50000"/>
                  </a:schemeClr>
                </a:solidFill>
              </a:rPr>
              <a:t>eating”</a:t>
            </a:r>
          </a:p>
          <a:p>
            <a:r>
              <a:rPr lang="en-US" sz="900" b="1" dirty="0" smtClean="0">
                <a:solidFill>
                  <a:schemeClr val="tx1">
                    <a:lumMod val="50000"/>
                    <a:lumOff val="50000"/>
                  </a:schemeClr>
                </a:solidFill>
              </a:rPr>
              <a:t>OR</a:t>
            </a:r>
          </a:p>
          <a:p>
            <a:r>
              <a:rPr lang="en-US" sz="900" b="1" dirty="0" smtClean="0">
                <a:solidFill>
                  <a:schemeClr val="tx1">
                    <a:lumMod val="50000"/>
                    <a:lumOff val="50000"/>
                  </a:schemeClr>
                </a:solidFill>
              </a:rPr>
              <a:t>(</a:t>
            </a:r>
            <a:r>
              <a:rPr lang="en-US" sz="900" b="1" dirty="0" err="1" smtClean="0">
                <a:solidFill>
                  <a:schemeClr val="tx1">
                    <a:lumMod val="50000"/>
                    <a:lumOff val="50000"/>
                  </a:schemeClr>
                </a:solidFill>
              </a:rPr>
              <a:t>fb.all.content</a:t>
            </a:r>
            <a:r>
              <a:rPr lang="en-US" sz="900" b="1" dirty="0" smtClean="0">
                <a:solidFill>
                  <a:schemeClr val="tx1">
                    <a:lumMod val="50000"/>
                    <a:lumOff val="50000"/>
                  </a:schemeClr>
                </a:solidFill>
              </a:rPr>
              <a:t> </a:t>
            </a:r>
            <a:r>
              <a:rPr lang="en-US" sz="900" b="1" dirty="0" err="1">
                <a:solidFill>
                  <a:schemeClr val="tx1">
                    <a:lumMod val="50000"/>
                    <a:lumOff val="50000"/>
                  </a:schemeClr>
                </a:solidFill>
              </a:rPr>
              <a:t>contains_any</a:t>
            </a:r>
            <a:r>
              <a:rPr lang="en-US" sz="900" b="1" dirty="0">
                <a:solidFill>
                  <a:schemeClr val="tx1">
                    <a:lumMod val="50000"/>
                    <a:lumOff val="50000"/>
                  </a:schemeClr>
                </a:solidFill>
              </a:rPr>
              <a:t> "veal, chickens, hens, chicken, breeding pigs, breeding pig" AND   </a:t>
            </a:r>
            <a:r>
              <a:rPr lang="en-US" sz="900" b="1" dirty="0" err="1">
                <a:solidFill>
                  <a:schemeClr val="tx1">
                    <a:lumMod val="50000"/>
                    <a:lumOff val="50000"/>
                  </a:schemeClr>
                </a:solidFill>
              </a:rPr>
              <a:t>fb.all.content</a:t>
            </a:r>
            <a:r>
              <a:rPr lang="en-US" sz="900" b="1" dirty="0">
                <a:solidFill>
                  <a:schemeClr val="tx1">
                    <a:lumMod val="50000"/>
                    <a:lumOff val="50000"/>
                  </a:schemeClr>
                </a:solidFill>
              </a:rPr>
              <a:t> </a:t>
            </a:r>
            <a:r>
              <a:rPr lang="en-US" sz="900" b="1" dirty="0" err="1">
                <a:solidFill>
                  <a:schemeClr val="tx1">
                    <a:lumMod val="50000"/>
                    <a:lumOff val="50000"/>
                  </a:schemeClr>
                </a:solidFill>
              </a:rPr>
              <a:t>contains_any</a:t>
            </a:r>
            <a:r>
              <a:rPr lang="en-US" sz="900" b="1" dirty="0">
                <a:solidFill>
                  <a:schemeClr val="tx1">
                    <a:lumMod val="50000"/>
                    <a:lumOff val="50000"/>
                  </a:schemeClr>
                </a:solidFill>
              </a:rPr>
              <a:t> "inhumane, humane, cage, cages, confinement, confine, confines, cruel, cruelty, </a:t>
            </a:r>
            <a:r>
              <a:rPr lang="en-US" sz="900" b="1" dirty="0" smtClean="0">
                <a:solidFill>
                  <a:schemeClr val="tx1">
                    <a:lumMod val="50000"/>
                    <a:lumOff val="50000"/>
                  </a:schemeClr>
                </a:solidFill>
              </a:rPr>
              <a:t> </a:t>
            </a:r>
            <a:r>
              <a:rPr lang="en-US" sz="900" b="1" dirty="0">
                <a:solidFill>
                  <a:schemeClr val="tx1">
                    <a:lumMod val="50000"/>
                    <a:lumOff val="50000"/>
                  </a:schemeClr>
                </a:solidFill>
              </a:rPr>
              <a:t>torture, tortures, torturing, tortured, </a:t>
            </a:r>
            <a:r>
              <a:rPr lang="en-US" sz="900" b="1" dirty="0" err="1">
                <a:solidFill>
                  <a:schemeClr val="tx1">
                    <a:lumMod val="50000"/>
                    <a:lumOff val="50000"/>
                  </a:schemeClr>
                </a:solidFill>
              </a:rPr>
              <a:t>forcefed</a:t>
            </a:r>
            <a:r>
              <a:rPr lang="en-US" sz="900" b="1" dirty="0">
                <a:solidFill>
                  <a:schemeClr val="tx1">
                    <a:lumMod val="50000"/>
                    <a:lumOff val="50000"/>
                  </a:schemeClr>
                </a:solidFill>
              </a:rPr>
              <a:t>, force fed, force-fed, </a:t>
            </a:r>
            <a:r>
              <a:rPr lang="en-US" sz="900" b="1" dirty="0" err="1">
                <a:solidFill>
                  <a:schemeClr val="tx1">
                    <a:lumMod val="50000"/>
                    <a:lumOff val="50000"/>
                  </a:schemeClr>
                </a:solidFill>
              </a:rPr>
              <a:t>forcefeed</a:t>
            </a:r>
            <a:r>
              <a:rPr lang="en-US" sz="900" b="1" dirty="0">
                <a:solidFill>
                  <a:schemeClr val="tx1">
                    <a:lumMod val="50000"/>
                    <a:lumOff val="50000"/>
                  </a:schemeClr>
                </a:solidFill>
              </a:rPr>
              <a:t>, force feed, force-feed")</a:t>
            </a:r>
            <a:endParaRPr lang="en-US" sz="800" dirty="0">
              <a:solidFill>
                <a:schemeClr val="tx1">
                  <a:lumMod val="50000"/>
                  <a:lumOff val="50000"/>
                </a:schemeClr>
              </a:solidFill>
            </a:endParaRPr>
          </a:p>
        </p:txBody>
      </p:sp>
      <p:sp>
        <p:nvSpPr>
          <p:cNvPr id="42" name="Rectangle 41"/>
          <p:cNvSpPr/>
          <p:nvPr/>
        </p:nvSpPr>
        <p:spPr>
          <a:xfrm>
            <a:off x="430193" y="7573742"/>
            <a:ext cx="6856083" cy="286482"/>
          </a:xfrm>
          <a:prstGeom prst="rect">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4" name="TextBox 43"/>
          <p:cNvSpPr txBox="1"/>
          <p:nvPr/>
        </p:nvSpPr>
        <p:spPr>
          <a:xfrm>
            <a:off x="399639" y="7573742"/>
            <a:ext cx="578043" cy="276999"/>
          </a:xfrm>
          <a:prstGeom prst="rect">
            <a:avLst/>
          </a:prstGeom>
          <a:noFill/>
        </p:spPr>
        <p:txBody>
          <a:bodyPr wrap="none" rtlCol="0" anchor="ctr">
            <a:spAutoFit/>
          </a:bodyPr>
          <a:lstStyle/>
          <a:p>
            <a:r>
              <a:rPr lang="en-US" sz="1200" b="1" dirty="0" smtClean="0">
                <a:solidFill>
                  <a:schemeClr val="bg1"/>
                </a:solidFill>
              </a:rPr>
              <a:t>Query</a:t>
            </a:r>
            <a:endParaRPr lang="en-US" sz="1200" b="1" dirty="0">
              <a:solidFill>
                <a:schemeClr val="bg1"/>
              </a:solidFill>
            </a:endParaRPr>
          </a:p>
        </p:txBody>
      </p:sp>
    </p:spTree>
    <p:extLst>
      <p:ext uri="{BB962C8B-B14F-4D97-AF65-F5344CB8AC3E}">
        <p14:creationId xmlns:p14="http://schemas.microsoft.com/office/powerpoint/2010/main" val="1991613941"/>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29344</TotalTime>
  <Words>1028</Words>
  <Application>Microsoft Macintosh PowerPoint</Application>
  <PresentationFormat>Custom</PresentationFormat>
  <Paragraphs>122</Paragraphs>
  <Slides>6</Slides>
  <Notes>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vt:i4>
      </vt:variant>
    </vt:vector>
  </HeadingPairs>
  <TitlesOfParts>
    <vt:vector size="12" baseType="lpstr">
      <vt:lpstr>Arial</vt:lpstr>
      <vt:lpstr>Calibri</vt:lpstr>
      <vt:lpstr>Calibri Light</vt:lpstr>
      <vt:lpstr>Lato</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Chris Kelley</dc:creator>
  <cp:lastModifiedBy>Jack Chase</cp:lastModifiedBy>
  <cp:revision>256</cp:revision>
  <cp:lastPrinted>2016-04-26T18:56:07Z</cp:lastPrinted>
  <dcterms:created xsi:type="dcterms:W3CDTF">2016-03-01T15:00:10Z</dcterms:created>
  <dcterms:modified xsi:type="dcterms:W3CDTF">2016-05-27T13:29:51Z</dcterms:modified>
</cp:coreProperties>
</file>